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64"/>
  </p:handoutMasterIdLst>
  <p:sldIdLst>
    <p:sldId id="256" r:id="rId5"/>
    <p:sldId id="257" r:id="rId6"/>
    <p:sldId id="366" r:id="rId7"/>
    <p:sldId id="367" r:id="rId8"/>
    <p:sldId id="368" r:id="rId9"/>
    <p:sldId id="382" r:id="rId10"/>
    <p:sldId id="385" r:id="rId11"/>
    <p:sldId id="369" r:id="rId12"/>
    <p:sldId id="371" r:id="rId13"/>
    <p:sldId id="372" r:id="rId14"/>
    <p:sldId id="370" r:id="rId15"/>
    <p:sldId id="384" r:id="rId16"/>
    <p:sldId id="386" r:id="rId17"/>
    <p:sldId id="387" r:id="rId18"/>
    <p:sldId id="373" r:id="rId19"/>
    <p:sldId id="374" r:id="rId20"/>
    <p:sldId id="376" r:id="rId21"/>
    <p:sldId id="394" r:id="rId22"/>
    <p:sldId id="389" r:id="rId23"/>
    <p:sldId id="388" r:id="rId24"/>
    <p:sldId id="390" r:id="rId25"/>
    <p:sldId id="391" r:id="rId26"/>
    <p:sldId id="392" r:id="rId27"/>
    <p:sldId id="393" r:id="rId28"/>
    <p:sldId id="375" r:id="rId29"/>
    <p:sldId id="378" r:id="rId30"/>
    <p:sldId id="380" r:id="rId31"/>
    <p:sldId id="381" r:id="rId32"/>
    <p:sldId id="377" r:id="rId33"/>
    <p:sldId id="397" r:id="rId34"/>
    <p:sldId id="379" r:id="rId35"/>
    <p:sldId id="331" r:id="rId36"/>
    <p:sldId id="362" r:id="rId37"/>
    <p:sldId id="332" r:id="rId38"/>
    <p:sldId id="333" r:id="rId39"/>
    <p:sldId id="335" r:id="rId40"/>
    <p:sldId id="336" r:id="rId41"/>
    <p:sldId id="343" r:id="rId42"/>
    <p:sldId id="361" r:id="rId43"/>
    <p:sldId id="353" r:id="rId44"/>
    <p:sldId id="354" r:id="rId45"/>
    <p:sldId id="365" r:id="rId46"/>
    <p:sldId id="337" r:id="rId47"/>
    <p:sldId id="339" r:id="rId48"/>
    <p:sldId id="344" r:id="rId49"/>
    <p:sldId id="395" r:id="rId50"/>
    <p:sldId id="345" r:id="rId51"/>
    <p:sldId id="346" r:id="rId52"/>
    <p:sldId id="347" r:id="rId53"/>
    <p:sldId id="348" r:id="rId54"/>
    <p:sldId id="349" r:id="rId55"/>
    <p:sldId id="356" r:id="rId56"/>
    <p:sldId id="357" r:id="rId57"/>
    <p:sldId id="363" r:id="rId58"/>
    <p:sldId id="364" r:id="rId59"/>
    <p:sldId id="396" r:id="rId60"/>
    <p:sldId id="360" r:id="rId61"/>
    <p:sldId id="355" r:id="rId62"/>
    <p:sldId id="318" r:id="rId6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A8A"/>
    <a:srgbClr val="777777"/>
    <a:srgbClr val="4D4D4D"/>
    <a:srgbClr val="7DD227"/>
    <a:srgbClr val="0E7837"/>
    <a:srgbClr val="7AD400"/>
    <a:srgbClr val="696969"/>
    <a:srgbClr val="7EB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5291" autoAdjust="0"/>
  </p:normalViewPr>
  <p:slideViewPr>
    <p:cSldViewPr snapToGrid="0">
      <p:cViewPr varScale="1">
        <p:scale>
          <a:sx n="90" d="100"/>
          <a:sy n="90" d="100"/>
        </p:scale>
        <p:origin x="616" y="8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9" d="100"/>
          <a:sy n="49" d="100"/>
        </p:scale>
        <p:origin x="2668"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37C2AD-13E9-4536-9FB3-CA589E9CF0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8BEB6C87-40C6-464E-BAEC-3D767A949F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87D233-721E-4A28-8D75-2972D0F9F060}" type="datetimeFigureOut">
              <a:rPr lang="es-CO" smtClean="0"/>
              <a:t>26/04/2022</a:t>
            </a:fld>
            <a:endParaRPr lang="es-CO" dirty="0"/>
          </a:p>
        </p:txBody>
      </p:sp>
      <p:sp>
        <p:nvSpPr>
          <p:cNvPr id="4" name="Marcador de pie de página 3">
            <a:extLst>
              <a:ext uri="{FF2B5EF4-FFF2-40B4-BE49-F238E27FC236}">
                <a16:creationId xmlns:a16="http://schemas.microsoft.com/office/drawing/2014/main" id="{7BA3B2B5-0BB8-435D-B55B-515565C780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63E5A15C-3C4C-49C4-AEFE-5FF925502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5D396-14EB-4247-90D7-482A6183B50D}" type="slidenum">
              <a:rPr lang="es-CO" smtClean="0"/>
              <a:t>‹Nº›</a:t>
            </a:fld>
            <a:endParaRPr lang="es-CO" dirty="0"/>
          </a:p>
        </p:txBody>
      </p:sp>
    </p:spTree>
    <p:extLst>
      <p:ext uri="{BB962C8B-B14F-4D97-AF65-F5344CB8AC3E}">
        <p14:creationId xmlns:p14="http://schemas.microsoft.com/office/powerpoint/2010/main" val="1666734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24" name="Imagen 23" descr="Un conjunto de letras blancas en un fondo blanco&#10;&#10;Descripción generada automáticamente con confianza media">
            <a:extLst>
              <a:ext uri="{FF2B5EF4-FFF2-40B4-BE49-F238E27FC236}">
                <a16:creationId xmlns:a16="http://schemas.microsoft.com/office/drawing/2014/main" id="{B90AE654-B272-42EE-A48C-18EDAB2F3F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4" y="0"/>
            <a:ext cx="12189631" cy="2997200"/>
          </a:xfrm>
          <a:prstGeom prst="rect">
            <a:avLst/>
          </a:prstGeom>
        </p:spPr>
      </p:pic>
      <p:pic>
        <p:nvPicPr>
          <p:cNvPr id="26" name="Imagen 25" descr="Logotipo&#10;&#10;Descripción generada automáticamente con confianza media">
            <a:extLst>
              <a:ext uri="{FF2B5EF4-FFF2-40B4-BE49-F238E27FC236}">
                <a16:creationId xmlns:a16="http://schemas.microsoft.com/office/drawing/2014/main" id="{9EF6B9D3-2068-455D-9F80-8FC4BFCE71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11326" y="2603501"/>
            <a:ext cx="5169348" cy="2336798"/>
          </a:xfrm>
          <a:prstGeom prst="rect">
            <a:avLst/>
          </a:prstGeom>
        </p:spPr>
      </p:pic>
    </p:spTree>
    <p:extLst>
      <p:ext uri="{BB962C8B-B14F-4D97-AF65-F5344CB8AC3E}">
        <p14:creationId xmlns:p14="http://schemas.microsoft.com/office/powerpoint/2010/main" val="9936180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ja interna sin tex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5BC0BEF-7C50-4B73-91ED-8E9953C639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Tree>
    <p:extLst>
      <p:ext uri="{BB962C8B-B14F-4D97-AF65-F5344CB8AC3E}">
        <p14:creationId xmlns:p14="http://schemas.microsoft.com/office/powerpoint/2010/main" val="200292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D07F622A-3C7A-4E98-83F2-9E1ABB0B3D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
          <a:stretch/>
        </p:blipFill>
        <p:spPr>
          <a:xfrm>
            <a:off x="-27928" y="0"/>
            <a:ext cx="12226683"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60" y="0"/>
            <a:ext cx="12189630" cy="6858000"/>
          </a:xfrm>
          <a:prstGeom prst="rect">
            <a:avLst/>
          </a:prstGeom>
        </p:spPr>
      </p:pic>
      <p:sp>
        <p:nvSpPr>
          <p:cNvPr id="21" name="Elipse 20">
            <a:extLst>
              <a:ext uri="{FF2B5EF4-FFF2-40B4-BE49-F238E27FC236}">
                <a16:creationId xmlns:a16="http://schemas.microsoft.com/office/drawing/2014/main" id="{53276ED4-2ECD-4014-BD65-E42D83489504}"/>
              </a:ext>
            </a:extLst>
          </p:cNvPr>
          <p:cNvSpPr/>
          <p:nvPr userDrawn="1"/>
        </p:nvSpPr>
        <p:spPr>
          <a:xfrm>
            <a:off x="2794000" y="2108200"/>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Título 1">
            <a:extLst>
              <a:ext uri="{FF2B5EF4-FFF2-40B4-BE49-F238E27FC236}">
                <a16:creationId xmlns:a16="http://schemas.microsoft.com/office/drawing/2014/main" id="{850C9763-6847-485F-840F-39CF6F2B659B}"/>
              </a:ext>
            </a:extLst>
          </p:cNvPr>
          <p:cNvSpPr>
            <a:spLocks noGrp="1"/>
          </p:cNvSpPr>
          <p:nvPr>
            <p:ph type="title" hasCustomPrompt="1"/>
          </p:nvPr>
        </p:nvSpPr>
        <p:spPr>
          <a:xfrm>
            <a:off x="2959100" y="3346450"/>
            <a:ext cx="3479800" cy="1162050"/>
          </a:xfrm>
        </p:spPr>
        <p:txBody>
          <a:bodyPr anchor="b">
            <a:normAutofit/>
          </a:bodyPr>
          <a:lstStyle>
            <a:lvl1pPr algn="ctr">
              <a:defRPr sz="3600">
                <a:solidFill>
                  <a:schemeClr val="bg1"/>
                </a:solidFill>
                <a:effectLst/>
              </a:defRPr>
            </a:lvl1pPr>
          </a:lstStyle>
          <a:p>
            <a:r>
              <a:rPr lang="es-ES" dirty="0"/>
              <a:t>Clic modificar separador 1</a:t>
            </a:r>
            <a:endParaRPr lang="es-CO" dirty="0"/>
          </a:p>
        </p:txBody>
      </p:sp>
    </p:spTree>
    <p:extLst>
      <p:ext uri="{BB962C8B-B14F-4D97-AF65-F5344CB8AC3E}">
        <p14:creationId xmlns:p14="http://schemas.microsoft.com/office/powerpoint/2010/main" val="252560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5ED666-8025-42BD-AF24-9A0132A4CF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8601"/>
            <a:ext cx="12192000" cy="6629399"/>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760" y="0"/>
            <a:ext cx="12189630" cy="6858000"/>
          </a:xfrm>
          <a:prstGeom prst="rect">
            <a:avLst/>
          </a:prstGeom>
        </p:spPr>
      </p:pic>
      <p:sp>
        <p:nvSpPr>
          <p:cNvPr id="8" name="Elipse 7">
            <a:extLst>
              <a:ext uri="{FF2B5EF4-FFF2-40B4-BE49-F238E27FC236}">
                <a16:creationId xmlns:a16="http://schemas.microsoft.com/office/drawing/2014/main" id="{E52767D2-5044-4B4C-88D6-F8AE3B5C7A74}"/>
              </a:ext>
            </a:extLst>
          </p:cNvPr>
          <p:cNvSpPr/>
          <p:nvPr userDrawn="1"/>
        </p:nvSpPr>
        <p:spPr>
          <a:xfrm>
            <a:off x="7213600" y="1524000"/>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ítulo 1">
            <a:extLst>
              <a:ext uri="{FF2B5EF4-FFF2-40B4-BE49-F238E27FC236}">
                <a16:creationId xmlns:a16="http://schemas.microsoft.com/office/drawing/2014/main" id="{9309DF48-1F98-41BE-BE95-1E5CF51B3896}"/>
              </a:ext>
            </a:extLst>
          </p:cNvPr>
          <p:cNvSpPr>
            <a:spLocks noGrp="1"/>
          </p:cNvSpPr>
          <p:nvPr>
            <p:ph type="title" hasCustomPrompt="1"/>
          </p:nvPr>
        </p:nvSpPr>
        <p:spPr>
          <a:xfrm>
            <a:off x="7378700" y="2711450"/>
            <a:ext cx="3479800" cy="1162050"/>
          </a:xfrm>
        </p:spPr>
        <p:txBody>
          <a:bodyPr anchor="b">
            <a:normAutofit/>
          </a:bodyPr>
          <a:lstStyle>
            <a:lvl1pPr algn="ctr">
              <a:defRPr sz="3600">
                <a:solidFill>
                  <a:schemeClr val="bg1"/>
                </a:solidFill>
                <a:effectLst/>
              </a:defRPr>
            </a:lvl1pPr>
          </a:lstStyle>
          <a:p>
            <a:r>
              <a:rPr lang="es-ES" dirty="0"/>
              <a:t>Clic modificar separador 2</a:t>
            </a:r>
            <a:endParaRPr lang="es-CO" dirty="0"/>
          </a:p>
        </p:txBody>
      </p:sp>
    </p:spTree>
    <p:extLst>
      <p:ext uri="{BB962C8B-B14F-4D97-AF65-F5344CB8AC3E}">
        <p14:creationId xmlns:p14="http://schemas.microsoft.com/office/powerpoint/2010/main" val="244485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11B80D1-87BA-4534-B37A-4044DD97E5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7" name="Elipse 6">
            <a:extLst>
              <a:ext uri="{FF2B5EF4-FFF2-40B4-BE49-F238E27FC236}">
                <a16:creationId xmlns:a16="http://schemas.microsoft.com/office/drawing/2014/main" id="{222BAF33-B01D-4EFB-9C3A-4A165919A84F}"/>
              </a:ext>
            </a:extLst>
          </p:cNvPr>
          <p:cNvSpPr/>
          <p:nvPr userDrawn="1"/>
        </p:nvSpPr>
        <p:spPr>
          <a:xfrm>
            <a:off x="1981200" y="2514600"/>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D1A5EC38-11BA-4654-AA42-FBB6D62F4164}"/>
              </a:ext>
            </a:extLst>
          </p:cNvPr>
          <p:cNvSpPr>
            <a:spLocks noGrp="1"/>
          </p:cNvSpPr>
          <p:nvPr>
            <p:ph type="title" hasCustomPrompt="1"/>
          </p:nvPr>
        </p:nvSpPr>
        <p:spPr>
          <a:xfrm>
            <a:off x="2146300" y="3727450"/>
            <a:ext cx="3479800" cy="1162050"/>
          </a:xfrm>
        </p:spPr>
        <p:txBody>
          <a:bodyPr anchor="b">
            <a:normAutofit/>
          </a:bodyPr>
          <a:lstStyle>
            <a:lvl1pPr algn="ctr">
              <a:defRPr sz="3600">
                <a:solidFill>
                  <a:schemeClr val="bg1"/>
                </a:solidFill>
                <a:effectLst/>
              </a:defRPr>
            </a:lvl1pPr>
          </a:lstStyle>
          <a:p>
            <a:r>
              <a:rPr lang="es-ES" dirty="0"/>
              <a:t>Clic modificar separador 3</a:t>
            </a:r>
            <a:endParaRPr lang="es-CO" dirty="0"/>
          </a:p>
        </p:txBody>
      </p:sp>
    </p:spTree>
    <p:extLst>
      <p:ext uri="{BB962C8B-B14F-4D97-AF65-F5344CB8AC3E}">
        <p14:creationId xmlns:p14="http://schemas.microsoft.com/office/powerpoint/2010/main" val="3014058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dor 4">
    <p:spTree>
      <p:nvGrpSpPr>
        <p:cNvPr id="1" name=""/>
        <p:cNvGrpSpPr/>
        <p:nvPr/>
      </p:nvGrpSpPr>
      <p:grpSpPr>
        <a:xfrm>
          <a:off x="0" y="0"/>
          <a:ext cx="0" cy="0"/>
          <a:chOff x="0" y="0"/>
          <a:chExt cx="0" cy="0"/>
        </a:xfrm>
      </p:grpSpPr>
      <p:pic>
        <p:nvPicPr>
          <p:cNvPr id="4" name="Imagen 3" descr="Imagen que contiene naturaleza, lluvia, agua&#10;&#10;Descripción generada automáticamente">
            <a:extLst>
              <a:ext uri="{FF2B5EF4-FFF2-40B4-BE49-F238E27FC236}">
                <a16:creationId xmlns:a16="http://schemas.microsoft.com/office/drawing/2014/main" id="{787D6631-9179-4653-BFD7-9DFB244742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1"/>
            <a:ext cx="12189630" cy="6858000"/>
          </a:xfrm>
          <a:prstGeom prst="rect">
            <a:avLst/>
          </a:prstGeom>
        </p:spPr>
      </p:pic>
      <p:sp>
        <p:nvSpPr>
          <p:cNvPr id="7" name="Elipse 6">
            <a:extLst>
              <a:ext uri="{FF2B5EF4-FFF2-40B4-BE49-F238E27FC236}">
                <a16:creationId xmlns:a16="http://schemas.microsoft.com/office/drawing/2014/main" id="{055F28AA-B8D7-4EF1-8D0B-96D80E5977B7}"/>
              </a:ext>
            </a:extLst>
          </p:cNvPr>
          <p:cNvSpPr/>
          <p:nvPr userDrawn="1"/>
        </p:nvSpPr>
        <p:spPr>
          <a:xfrm>
            <a:off x="2082800" y="2514600"/>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7FB2C0FA-32D8-45BC-8753-4038968AA2A1}"/>
              </a:ext>
            </a:extLst>
          </p:cNvPr>
          <p:cNvSpPr>
            <a:spLocks noGrp="1"/>
          </p:cNvSpPr>
          <p:nvPr>
            <p:ph type="title" hasCustomPrompt="1"/>
          </p:nvPr>
        </p:nvSpPr>
        <p:spPr>
          <a:xfrm>
            <a:off x="2247900" y="3714750"/>
            <a:ext cx="3479800" cy="1162050"/>
          </a:xfrm>
        </p:spPr>
        <p:txBody>
          <a:bodyPr anchor="b">
            <a:normAutofit/>
          </a:bodyPr>
          <a:lstStyle>
            <a:lvl1pPr algn="ctr">
              <a:defRPr sz="3600">
                <a:solidFill>
                  <a:schemeClr val="bg1"/>
                </a:solidFill>
                <a:effectLst/>
              </a:defRPr>
            </a:lvl1pPr>
          </a:lstStyle>
          <a:p>
            <a:r>
              <a:rPr lang="es-ES" dirty="0"/>
              <a:t>Clic modificar separador 4</a:t>
            </a:r>
            <a:endParaRPr lang="es-CO" dirty="0"/>
          </a:p>
        </p:txBody>
      </p:sp>
    </p:spTree>
    <p:extLst>
      <p:ext uri="{BB962C8B-B14F-4D97-AF65-F5344CB8AC3E}">
        <p14:creationId xmlns:p14="http://schemas.microsoft.com/office/powerpoint/2010/main" val="3018651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5">
    <p:spTree>
      <p:nvGrpSpPr>
        <p:cNvPr id="1" name=""/>
        <p:cNvGrpSpPr/>
        <p:nvPr/>
      </p:nvGrpSpPr>
      <p:grpSpPr>
        <a:xfrm>
          <a:off x="0" y="0"/>
          <a:ext cx="0" cy="0"/>
          <a:chOff x="0" y="0"/>
          <a:chExt cx="0" cy="0"/>
        </a:xfrm>
      </p:grpSpPr>
      <p:pic>
        <p:nvPicPr>
          <p:cNvPr id="7" name="Imagen 6" descr="Sitio web&#10;&#10;Descripción generada automáticamente">
            <a:extLst>
              <a:ext uri="{FF2B5EF4-FFF2-40B4-BE49-F238E27FC236}">
                <a16:creationId xmlns:a16="http://schemas.microsoft.com/office/drawing/2014/main" id="{16A98AE4-A120-45F9-AEDC-2228AECF8D05}"/>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85" y="-1"/>
            <a:ext cx="12189630" cy="6858000"/>
          </a:xfrm>
          <a:prstGeom prst="rect">
            <a:avLst/>
          </a:prstGeom>
        </p:spPr>
      </p:pic>
      <p:sp>
        <p:nvSpPr>
          <p:cNvPr id="11" name="Elipse 10">
            <a:extLst>
              <a:ext uri="{FF2B5EF4-FFF2-40B4-BE49-F238E27FC236}">
                <a16:creationId xmlns:a16="http://schemas.microsoft.com/office/drawing/2014/main" id="{475A1FAD-8F77-4625-882B-89EB3B03C249}"/>
              </a:ext>
            </a:extLst>
          </p:cNvPr>
          <p:cNvSpPr/>
          <p:nvPr userDrawn="1"/>
        </p:nvSpPr>
        <p:spPr>
          <a:xfrm>
            <a:off x="1371600" y="2540000"/>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Título 1">
            <a:extLst>
              <a:ext uri="{FF2B5EF4-FFF2-40B4-BE49-F238E27FC236}">
                <a16:creationId xmlns:a16="http://schemas.microsoft.com/office/drawing/2014/main" id="{98C5A098-3396-4B91-8FB2-3E68317F5058}"/>
              </a:ext>
            </a:extLst>
          </p:cNvPr>
          <p:cNvSpPr>
            <a:spLocks noGrp="1"/>
          </p:cNvSpPr>
          <p:nvPr>
            <p:ph type="title" hasCustomPrompt="1"/>
          </p:nvPr>
        </p:nvSpPr>
        <p:spPr>
          <a:xfrm>
            <a:off x="1536700" y="3778250"/>
            <a:ext cx="3479800" cy="1162050"/>
          </a:xfrm>
        </p:spPr>
        <p:txBody>
          <a:bodyPr anchor="b">
            <a:normAutofit/>
          </a:bodyPr>
          <a:lstStyle>
            <a:lvl1pPr algn="ctr">
              <a:defRPr sz="3600">
                <a:solidFill>
                  <a:schemeClr val="bg1"/>
                </a:solidFill>
                <a:effectLst/>
              </a:defRPr>
            </a:lvl1pPr>
          </a:lstStyle>
          <a:p>
            <a:r>
              <a:rPr lang="es-ES" dirty="0"/>
              <a:t>Clic modificar separador 5</a:t>
            </a:r>
            <a:endParaRPr lang="es-CO" dirty="0"/>
          </a:p>
        </p:txBody>
      </p:sp>
    </p:spTree>
    <p:extLst>
      <p:ext uri="{BB962C8B-B14F-4D97-AF65-F5344CB8AC3E}">
        <p14:creationId xmlns:p14="http://schemas.microsoft.com/office/powerpoint/2010/main" val="2120317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dor 6">
    <p:spTree>
      <p:nvGrpSpPr>
        <p:cNvPr id="1" name=""/>
        <p:cNvGrpSpPr/>
        <p:nvPr/>
      </p:nvGrpSpPr>
      <p:grpSpPr>
        <a:xfrm>
          <a:off x="0" y="0"/>
          <a:ext cx="0" cy="0"/>
          <a:chOff x="0" y="0"/>
          <a:chExt cx="0" cy="0"/>
        </a:xfrm>
      </p:grpSpPr>
      <p:pic>
        <p:nvPicPr>
          <p:cNvPr id="4" name="Imagen 3" descr="Imagen que contiene interior, viendo, hombre, cuarto&#10;&#10;Descripción generada automáticamente">
            <a:extLst>
              <a:ext uri="{FF2B5EF4-FFF2-40B4-BE49-F238E27FC236}">
                <a16:creationId xmlns:a16="http://schemas.microsoft.com/office/drawing/2014/main" id="{E0B00FDD-E349-4D68-A8D8-EE1FE054316B}"/>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6" name="Elipse 5">
            <a:extLst>
              <a:ext uri="{FF2B5EF4-FFF2-40B4-BE49-F238E27FC236}">
                <a16:creationId xmlns:a16="http://schemas.microsoft.com/office/drawing/2014/main" id="{43C54DD5-5A6B-4779-B0B3-F42273B3B8C5}"/>
              </a:ext>
            </a:extLst>
          </p:cNvPr>
          <p:cNvSpPr/>
          <p:nvPr userDrawn="1"/>
        </p:nvSpPr>
        <p:spPr>
          <a:xfrm>
            <a:off x="7213600" y="1524000"/>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Título 1">
            <a:extLst>
              <a:ext uri="{FF2B5EF4-FFF2-40B4-BE49-F238E27FC236}">
                <a16:creationId xmlns:a16="http://schemas.microsoft.com/office/drawing/2014/main" id="{79AE5C54-0154-4D9F-A4DD-CF2BBEC961A6}"/>
              </a:ext>
            </a:extLst>
          </p:cNvPr>
          <p:cNvSpPr>
            <a:spLocks noGrp="1"/>
          </p:cNvSpPr>
          <p:nvPr>
            <p:ph type="title" hasCustomPrompt="1"/>
          </p:nvPr>
        </p:nvSpPr>
        <p:spPr>
          <a:xfrm>
            <a:off x="7378700" y="2838450"/>
            <a:ext cx="3479800" cy="1162050"/>
          </a:xfrm>
        </p:spPr>
        <p:txBody>
          <a:bodyPr anchor="b">
            <a:normAutofit/>
          </a:bodyPr>
          <a:lstStyle>
            <a:lvl1pPr algn="ctr">
              <a:defRPr sz="3600">
                <a:solidFill>
                  <a:schemeClr val="bg1"/>
                </a:solidFill>
                <a:effectLst/>
              </a:defRPr>
            </a:lvl1pPr>
          </a:lstStyle>
          <a:p>
            <a:r>
              <a:rPr lang="es-ES" dirty="0"/>
              <a:t>Clic modificar separador 6</a:t>
            </a:r>
            <a:endParaRPr lang="es-CO" dirty="0"/>
          </a:p>
        </p:txBody>
      </p:sp>
    </p:spTree>
    <p:extLst>
      <p:ext uri="{BB962C8B-B14F-4D97-AF65-F5344CB8AC3E}">
        <p14:creationId xmlns:p14="http://schemas.microsoft.com/office/powerpoint/2010/main" val="3197381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dor 7">
    <p:spTree>
      <p:nvGrpSpPr>
        <p:cNvPr id="1" name=""/>
        <p:cNvGrpSpPr/>
        <p:nvPr/>
      </p:nvGrpSpPr>
      <p:grpSpPr>
        <a:xfrm>
          <a:off x="0" y="0"/>
          <a:ext cx="0" cy="0"/>
          <a:chOff x="0" y="0"/>
          <a:chExt cx="0" cy="0"/>
        </a:xfrm>
      </p:grpSpPr>
      <p:pic>
        <p:nvPicPr>
          <p:cNvPr id="5" name="Imagen 4" descr="Vista de una montaña junto a un cuerpo de agua&#10;&#10;Descripción generada automáticamente">
            <a:extLst>
              <a:ext uri="{FF2B5EF4-FFF2-40B4-BE49-F238E27FC236}">
                <a16:creationId xmlns:a16="http://schemas.microsoft.com/office/drawing/2014/main" id="{98B419EA-5474-48F7-AE44-58B1CE73C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11" name="Elipse 10">
            <a:extLst>
              <a:ext uri="{FF2B5EF4-FFF2-40B4-BE49-F238E27FC236}">
                <a16:creationId xmlns:a16="http://schemas.microsoft.com/office/drawing/2014/main" id="{DCC8E42A-3B03-4617-8049-CBD38FE101FD}"/>
              </a:ext>
            </a:extLst>
          </p:cNvPr>
          <p:cNvSpPr/>
          <p:nvPr userDrawn="1"/>
        </p:nvSpPr>
        <p:spPr>
          <a:xfrm>
            <a:off x="7033098" y="1839609"/>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Título 1">
            <a:extLst>
              <a:ext uri="{FF2B5EF4-FFF2-40B4-BE49-F238E27FC236}">
                <a16:creationId xmlns:a16="http://schemas.microsoft.com/office/drawing/2014/main" id="{720D5754-F6C5-41EE-A070-2916B51537AD}"/>
              </a:ext>
            </a:extLst>
          </p:cNvPr>
          <p:cNvSpPr>
            <a:spLocks noGrp="1"/>
          </p:cNvSpPr>
          <p:nvPr>
            <p:ph type="title" hasCustomPrompt="1"/>
          </p:nvPr>
        </p:nvSpPr>
        <p:spPr>
          <a:xfrm>
            <a:off x="7198198" y="3065159"/>
            <a:ext cx="3479800" cy="1162050"/>
          </a:xfrm>
        </p:spPr>
        <p:txBody>
          <a:bodyPr anchor="b">
            <a:normAutofit/>
          </a:bodyPr>
          <a:lstStyle>
            <a:lvl1pPr algn="ctr">
              <a:defRPr sz="3600">
                <a:solidFill>
                  <a:schemeClr val="bg1"/>
                </a:solidFill>
                <a:effectLst/>
              </a:defRPr>
            </a:lvl1pPr>
          </a:lstStyle>
          <a:p>
            <a:r>
              <a:rPr lang="es-ES" dirty="0"/>
              <a:t>Clic modificar separador 7</a:t>
            </a:r>
            <a:endParaRPr lang="es-CO" dirty="0"/>
          </a:p>
        </p:txBody>
      </p:sp>
    </p:spTree>
    <p:extLst>
      <p:ext uri="{BB962C8B-B14F-4D97-AF65-F5344CB8AC3E}">
        <p14:creationId xmlns:p14="http://schemas.microsoft.com/office/powerpoint/2010/main" val="185707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dor 8">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047405C-58EB-4645-B8DA-8843523B60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01599"/>
            <a:ext cx="12192001" cy="6756401"/>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6" name="Elipse 5">
            <a:extLst>
              <a:ext uri="{FF2B5EF4-FFF2-40B4-BE49-F238E27FC236}">
                <a16:creationId xmlns:a16="http://schemas.microsoft.com/office/drawing/2014/main" id="{43C54DD5-5A6B-4779-B0B3-F42273B3B8C5}"/>
              </a:ext>
            </a:extLst>
          </p:cNvPr>
          <p:cNvSpPr/>
          <p:nvPr userDrawn="1"/>
        </p:nvSpPr>
        <p:spPr>
          <a:xfrm>
            <a:off x="7469762" y="1888787"/>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Título 1">
            <a:extLst>
              <a:ext uri="{FF2B5EF4-FFF2-40B4-BE49-F238E27FC236}">
                <a16:creationId xmlns:a16="http://schemas.microsoft.com/office/drawing/2014/main" id="{79AE5C54-0154-4D9F-A4DD-CF2BBEC961A6}"/>
              </a:ext>
            </a:extLst>
          </p:cNvPr>
          <p:cNvSpPr>
            <a:spLocks noGrp="1"/>
          </p:cNvSpPr>
          <p:nvPr>
            <p:ph type="title" hasCustomPrompt="1"/>
          </p:nvPr>
        </p:nvSpPr>
        <p:spPr>
          <a:xfrm>
            <a:off x="7634862" y="3127037"/>
            <a:ext cx="3479800" cy="1162050"/>
          </a:xfrm>
        </p:spPr>
        <p:txBody>
          <a:bodyPr anchor="b">
            <a:normAutofit/>
          </a:bodyPr>
          <a:lstStyle>
            <a:lvl1pPr algn="ctr">
              <a:defRPr sz="3600">
                <a:solidFill>
                  <a:schemeClr val="bg1"/>
                </a:solidFill>
                <a:effectLst/>
              </a:defRPr>
            </a:lvl1pPr>
          </a:lstStyle>
          <a:p>
            <a:r>
              <a:rPr lang="es-ES" dirty="0"/>
              <a:t>Clic modificar separador 8</a:t>
            </a:r>
            <a:endParaRPr lang="es-CO" dirty="0"/>
          </a:p>
        </p:txBody>
      </p:sp>
    </p:spTree>
    <p:extLst>
      <p:ext uri="{BB962C8B-B14F-4D97-AF65-F5344CB8AC3E}">
        <p14:creationId xmlns:p14="http://schemas.microsoft.com/office/powerpoint/2010/main" val="1495619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1EFA7BE-8BF9-4847-A670-5437CEF5C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Imagen 7">
            <a:extLst>
              <a:ext uri="{FF2B5EF4-FFF2-40B4-BE49-F238E27FC236}">
                <a16:creationId xmlns:a16="http://schemas.microsoft.com/office/drawing/2014/main" id="{6C6812B3-38BA-4265-A0C4-9ED127F9EA6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16" name="Elipse 15">
            <a:extLst>
              <a:ext uri="{FF2B5EF4-FFF2-40B4-BE49-F238E27FC236}">
                <a16:creationId xmlns:a16="http://schemas.microsoft.com/office/drawing/2014/main" id="{329039EC-CED5-46D4-ABF6-403B9D3BF6A7}"/>
              </a:ext>
            </a:extLst>
          </p:cNvPr>
          <p:cNvSpPr/>
          <p:nvPr userDrawn="1"/>
        </p:nvSpPr>
        <p:spPr>
          <a:xfrm>
            <a:off x="1371600" y="2540000"/>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Título 1">
            <a:extLst>
              <a:ext uri="{FF2B5EF4-FFF2-40B4-BE49-F238E27FC236}">
                <a16:creationId xmlns:a16="http://schemas.microsoft.com/office/drawing/2014/main" id="{5E67151C-5EB9-4976-A5E7-FDB22E209A86}"/>
              </a:ext>
            </a:extLst>
          </p:cNvPr>
          <p:cNvSpPr>
            <a:spLocks noGrp="1"/>
          </p:cNvSpPr>
          <p:nvPr>
            <p:ph type="title" hasCustomPrompt="1"/>
          </p:nvPr>
        </p:nvSpPr>
        <p:spPr>
          <a:xfrm>
            <a:off x="1536700" y="3752850"/>
            <a:ext cx="3479800" cy="1162050"/>
          </a:xfrm>
        </p:spPr>
        <p:txBody>
          <a:bodyPr anchor="b">
            <a:normAutofit/>
          </a:bodyPr>
          <a:lstStyle>
            <a:lvl1pPr algn="ctr">
              <a:defRPr sz="3600">
                <a:solidFill>
                  <a:schemeClr val="bg1"/>
                </a:solidFill>
                <a:effectLst/>
              </a:defRPr>
            </a:lvl1pPr>
          </a:lstStyle>
          <a:p>
            <a:r>
              <a:rPr lang="es-ES" dirty="0"/>
              <a:t>Clic modificar separador 9</a:t>
            </a:r>
            <a:endParaRPr lang="es-CO" dirty="0"/>
          </a:p>
        </p:txBody>
      </p:sp>
    </p:spTree>
    <p:extLst>
      <p:ext uri="{BB962C8B-B14F-4D97-AF65-F5344CB8AC3E}">
        <p14:creationId xmlns:p14="http://schemas.microsoft.com/office/powerpoint/2010/main" val="103287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sin fot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D978D3C-045D-4C1F-9FFA-B8927883755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944888" y="3429000"/>
            <a:ext cx="5753621" cy="1079782"/>
          </a:xfrm>
        </p:spPr>
        <p:txBody>
          <a:bodyPr anchor="b">
            <a:noAutofit/>
          </a:bodyPr>
          <a:lstStyle>
            <a:lvl1pPr algn="ctr">
              <a:defRPr sz="3600">
                <a:solidFill>
                  <a:schemeClr val="bg1">
                    <a:lumMod val="95000"/>
                  </a:schemeClr>
                </a:solidFill>
              </a:defRPr>
            </a:lvl1pPr>
          </a:lstStyle>
          <a:p>
            <a:r>
              <a:rPr lang="es-ES" dirty="0"/>
              <a:t>Haga clic para modificar título portada sin foto</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7" name="Marcador de contenido 16">
            <a:extLst>
              <a:ext uri="{FF2B5EF4-FFF2-40B4-BE49-F238E27FC236}">
                <a16:creationId xmlns:a16="http://schemas.microsoft.com/office/drawing/2014/main" id="{8DAEAFCE-3521-40F8-85E3-A501C29F794E}"/>
              </a:ext>
            </a:extLst>
          </p:cNvPr>
          <p:cNvSpPr>
            <a:spLocks noGrp="1"/>
          </p:cNvSpPr>
          <p:nvPr>
            <p:ph sz="quarter" idx="11" hasCustomPrompt="1"/>
          </p:nvPr>
        </p:nvSpPr>
        <p:spPr>
          <a:xfrm>
            <a:off x="5945188" y="457200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168478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dor 10">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8BB4072-1E03-4D53-BD51-6BAA02C312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Imagen 7">
            <a:extLst>
              <a:ext uri="{FF2B5EF4-FFF2-40B4-BE49-F238E27FC236}">
                <a16:creationId xmlns:a16="http://schemas.microsoft.com/office/drawing/2014/main" id="{6C6812B3-38BA-4265-A0C4-9ED127F9EA6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12" name="Elipse 11">
            <a:extLst>
              <a:ext uri="{FF2B5EF4-FFF2-40B4-BE49-F238E27FC236}">
                <a16:creationId xmlns:a16="http://schemas.microsoft.com/office/drawing/2014/main" id="{12765CBF-EFC0-47D2-9503-64520080675A}"/>
              </a:ext>
            </a:extLst>
          </p:cNvPr>
          <p:cNvSpPr/>
          <p:nvPr userDrawn="1"/>
        </p:nvSpPr>
        <p:spPr>
          <a:xfrm>
            <a:off x="2387600" y="2235200"/>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Título 1">
            <a:extLst>
              <a:ext uri="{FF2B5EF4-FFF2-40B4-BE49-F238E27FC236}">
                <a16:creationId xmlns:a16="http://schemas.microsoft.com/office/drawing/2014/main" id="{F0201F79-227F-4768-A150-11836003480A}"/>
              </a:ext>
            </a:extLst>
          </p:cNvPr>
          <p:cNvSpPr>
            <a:spLocks noGrp="1"/>
          </p:cNvSpPr>
          <p:nvPr>
            <p:ph type="title" hasCustomPrompt="1"/>
          </p:nvPr>
        </p:nvSpPr>
        <p:spPr>
          <a:xfrm>
            <a:off x="2552700" y="3460750"/>
            <a:ext cx="3479800" cy="1162050"/>
          </a:xfrm>
        </p:spPr>
        <p:txBody>
          <a:bodyPr anchor="b">
            <a:normAutofit/>
          </a:bodyPr>
          <a:lstStyle>
            <a:lvl1pPr algn="ctr">
              <a:defRPr sz="3600">
                <a:solidFill>
                  <a:schemeClr val="bg1"/>
                </a:solidFill>
                <a:effectLst/>
              </a:defRPr>
            </a:lvl1pPr>
          </a:lstStyle>
          <a:p>
            <a:r>
              <a:rPr lang="es-ES" dirty="0"/>
              <a:t>Clic modificar separador 10</a:t>
            </a:r>
            <a:endParaRPr lang="es-CO" dirty="0"/>
          </a:p>
        </p:txBody>
      </p:sp>
    </p:spTree>
    <p:extLst>
      <p:ext uri="{BB962C8B-B14F-4D97-AF65-F5344CB8AC3E}">
        <p14:creationId xmlns:p14="http://schemas.microsoft.com/office/powerpoint/2010/main" val="3628714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9" name="Imagen 8" descr="Imagen que contiene camino, verde, exterior, calle&#10;&#10;Descripción generada automáticamente">
            <a:extLst>
              <a:ext uri="{FF2B5EF4-FFF2-40B4-BE49-F238E27FC236}">
                <a16:creationId xmlns:a16="http://schemas.microsoft.com/office/drawing/2014/main" id="{496722A8-550F-4C95-AA9E-144DB7899A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9510"/>
          </a:xfrm>
          <a:prstGeom prst="rect">
            <a:avLst/>
          </a:prstGeom>
        </p:spPr>
      </p:pic>
      <p:pic>
        <p:nvPicPr>
          <p:cNvPr id="8" name="Imagen 7">
            <a:extLst>
              <a:ext uri="{FF2B5EF4-FFF2-40B4-BE49-F238E27FC236}">
                <a16:creationId xmlns:a16="http://schemas.microsoft.com/office/drawing/2014/main" id="{6C6812B3-38BA-4265-A0C4-9ED127F9EA6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16" name="Elipse 15">
            <a:extLst>
              <a:ext uri="{FF2B5EF4-FFF2-40B4-BE49-F238E27FC236}">
                <a16:creationId xmlns:a16="http://schemas.microsoft.com/office/drawing/2014/main" id="{329039EC-CED5-46D4-ABF6-403B9D3BF6A7}"/>
              </a:ext>
            </a:extLst>
          </p:cNvPr>
          <p:cNvSpPr/>
          <p:nvPr userDrawn="1"/>
        </p:nvSpPr>
        <p:spPr>
          <a:xfrm>
            <a:off x="1371600" y="2540000"/>
            <a:ext cx="3810000" cy="3810000"/>
          </a:xfrm>
          <a:prstGeom prst="ellipse">
            <a:avLst/>
          </a:prstGeom>
          <a:solidFill>
            <a:srgbClr val="7DD22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Título 1">
            <a:extLst>
              <a:ext uri="{FF2B5EF4-FFF2-40B4-BE49-F238E27FC236}">
                <a16:creationId xmlns:a16="http://schemas.microsoft.com/office/drawing/2014/main" id="{5E67151C-5EB9-4976-A5E7-FDB22E209A86}"/>
              </a:ext>
            </a:extLst>
          </p:cNvPr>
          <p:cNvSpPr>
            <a:spLocks noGrp="1"/>
          </p:cNvSpPr>
          <p:nvPr>
            <p:ph type="title" hasCustomPrompt="1"/>
          </p:nvPr>
        </p:nvSpPr>
        <p:spPr>
          <a:xfrm>
            <a:off x="1536700" y="3765550"/>
            <a:ext cx="3479800" cy="1162050"/>
          </a:xfrm>
        </p:spPr>
        <p:txBody>
          <a:bodyPr anchor="b">
            <a:normAutofit/>
          </a:bodyPr>
          <a:lstStyle>
            <a:lvl1pPr algn="ctr">
              <a:defRPr sz="3600">
                <a:solidFill>
                  <a:schemeClr val="bg1"/>
                </a:solidFill>
                <a:effectLst/>
              </a:defRPr>
            </a:lvl1pPr>
          </a:lstStyle>
          <a:p>
            <a:r>
              <a:rPr lang="es-ES" dirty="0"/>
              <a:t>Clic modificar separador 11</a:t>
            </a:r>
            <a:endParaRPr lang="es-CO" dirty="0"/>
          </a:p>
        </p:txBody>
      </p:sp>
    </p:spTree>
    <p:extLst>
      <p:ext uri="{BB962C8B-B14F-4D97-AF65-F5344CB8AC3E}">
        <p14:creationId xmlns:p14="http://schemas.microsoft.com/office/powerpoint/2010/main" val="217992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parador 7">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5083C3F-7274-49E0-8038-54AEB43515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1"/>
          <a:stretch/>
        </p:blipFill>
        <p:spPr>
          <a:xfrm>
            <a:off x="0" y="0"/>
            <a:ext cx="12192000" cy="6858000"/>
          </a:xfrm>
          <a:prstGeom prst="rect">
            <a:avLst/>
          </a:prstGeom>
        </p:spPr>
      </p:pic>
      <p:pic>
        <p:nvPicPr>
          <p:cNvPr id="10" name="Imagen 9">
            <a:extLst>
              <a:ext uri="{FF2B5EF4-FFF2-40B4-BE49-F238E27FC236}">
                <a16:creationId xmlns:a16="http://schemas.microsoft.com/office/drawing/2014/main" id="{9D4F388A-6733-4B78-96EA-DFF84A854D0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11" name="Elipse 10">
            <a:extLst>
              <a:ext uri="{FF2B5EF4-FFF2-40B4-BE49-F238E27FC236}">
                <a16:creationId xmlns:a16="http://schemas.microsoft.com/office/drawing/2014/main" id="{DCC8E42A-3B03-4617-8049-CBD38FE101FD}"/>
              </a:ext>
            </a:extLst>
          </p:cNvPr>
          <p:cNvSpPr/>
          <p:nvPr userDrawn="1"/>
        </p:nvSpPr>
        <p:spPr>
          <a:xfrm>
            <a:off x="7033098" y="1839609"/>
            <a:ext cx="3810000" cy="3810000"/>
          </a:xfrm>
          <a:prstGeom prst="ellipse">
            <a:avLst/>
          </a:prstGeom>
          <a:solidFill>
            <a:srgbClr val="0E783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Título 1">
            <a:extLst>
              <a:ext uri="{FF2B5EF4-FFF2-40B4-BE49-F238E27FC236}">
                <a16:creationId xmlns:a16="http://schemas.microsoft.com/office/drawing/2014/main" id="{720D5754-F6C5-41EE-A070-2916B51537AD}"/>
              </a:ext>
            </a:extLst>
          </p:cNvPr>
          <p:cNvSpPr>
            <a:spLocks noGrp="1"/>
          </p:cNvSpPr>
          <p:nvPr>
            <p:ph type="title" hasCustomPrompt="1"/>
          </p:nvPr>
        </p:nvSpPr>
        <p:spPr>
          <a:xfrm>
            <a:off x="7198198" y="3052459"/>
            <a:ext cx="3479800" cy="1162050"/>
          </a:xfrm>
        </p:spPr>
        <p:txBody>
          <a:bodyPr anchor="b">
            <a:normAutofit/>
          </a:bodyPr>
          <a:lstStyle>
            <a:lvl1pPr algn="ctr">
              <a:defRPr sz="3600">
                <a:solidFill>
                  <a:schemeClr val="bg1"/>
                </a:solidFill>
                <a:effectLst/>
              </a:defRPr>
            </a:lvl1pPr>
          </a:lstStyle>
          <a:p>
            <a:r>
              <a:rPr lang="es-ES" dirty="0"/>
              <a:t>Clic modificar separador 12</a:t>
            </a:r>
            <a:endParaRPr lang="es-CO" dirty="0"/>
          </a:p>
        </p:txBody>
      </p:sp>
    </p:spTree>
    <p:extLst>
      <p:ext uri="{BB962C8B-B14F-4D97-AF65-F5344CB8AC3E}">
        <p14:creationId xmlns:p14="http://schemas.microsoft.com/office/powerpoint/2010/main" val="3598956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cias con datos expositor">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23158E7-C02C-472E-AEB5-65A3B4FA83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C15DC63-5A4C-45A5-AAAD-32D1D9A85BAC}"/>
              </a:ext>
            </a:extLst>
          </p:cNvPr>
          <p:cNvSpPr>
            <a:spLocks noGrp="1"/>
          </p:cNvSpPr>
          <p:nvPr>
            <p:ph type="title" hasCustomPrompt="1"/>
          </p:nvPr>
        </p:nvSpPr>
        <p:spPr>
          <a:xfrm>
            <a:off x="6565901" y="3206750"/>
            <a:ext cx="4813300" cy="1365250"/>
          </a:xfrm>
        </p:spPr>
        <p:txBody>
          <a:bodyPr/>
          <a:lstStyle>
            <a:lvl1pPr>
              <a:defRPr>
                <a:solidFill>
                  <a:schemeClr val="bg1"/>
                </a:solidFill>
              </a:defRPr>
            </a:lvl1pPr>
          </a:lstStyle>
          <a:p>
            <a:r>
              <a:rPr lang="es-ES" dirty="0"/>
              <a:t>Nombre</a:t>
            </a:r>
            <a:br>
              <a:rPr lang="es-ES" dirty="0"/>
            </a:br>
            <a:r>
              <a:rPr lang="es-ES" dirty="0"/>
              <a:t>Correo</a:t>
            </a:r>
            <a:br>
              <a:rPr lang="es-ES" dirty="0"/>
            </a:br>
            <a:r>
              <a:rPr lang="es-ES" dirty="0"/>
              <a:t>Teléfono</a:t>
            </a:r>
            <a:endParaRPr lang="es-CO" dirty="0"/>
          </a:p>
        </p:txBody>
      </p:sp>
    </p:spTree>
    <p:extLst>
      <p:ext uri="{BB962C8B-B14F-4D97-AF65-F5344CB8AC3E}">
        <p14:creationId xmlns:p14="http://schemas.microsoft.com/office/powerpoint/2010/main" val="2330541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C7A16C5-620C-4180-9CA9-4498F31FB2E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8" name="Título 1">
            <a:extLst>
              <a:ext uri="{FF2B5EF4-FFF2-40B4-BE49-F238E27FC236}">
                <a16:creationId xmlns:a16="http://schemas.microsoft.com/office/drawing/2014/main" id="{E3F9D0A4-C94B-4392-9891-A5B1F16DAEA5}"/>
              </a:ext>
            </a:extLst>
          </p:cNvPr>
          <p:cNvSpPr>
            <a:spLocks noGrp="1"/>
          </p:cNvSpPr>
          <p:nvPr>
            <p:ph type="title" hasCustomPrompt="1"/>
          </p:nvPr>
        </p:nvSpPr>
        <p:spPr>
          <a:xfrm>
            <a:off x="3232150" y="2997200"/>
            <a:ext cx="5727700" cy="1524000"/>
          </a:xfrm>
        </p:spPr>
        <p:txBody>
          <a:bodyPr anchor="b">
            <a:noAutofit/>
          </a:bodyPr>
          <a:lstStyle>
            <a:lvl1pPr algn="ctr">
              <a:defRPr sz="8800">
                <a:solidFill>
                  <a:schemeClr val="bg1"/>
                </a:solidFill>
                <a:effectLst/>
              </a:defRPr>
            </a:lvl1pPr>
          </a:lstStyle>
          <a:p>
            <a:r>
              <a:rPr lang="es-ES" dirty="0"/>
              <a:t>¡Gracias!</a:t>
            </a:r>
            <a:endParaRPr lang="es-CO" dirty="0"/>
          </a:p>
        </p:txBody>
      </p:sp>
    </p:spTree>
    <p:extLst>
      <p:ext uri="{BB962C8B-B14F-4D97-AF65-F5344CB8AC3E}">
        <p14:creationId xmlns:p14="http://schemas.microsoft.com/office/powerpoint/2010/main" val="4267244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con foto 1">
    <p:spTree>
      <p:nvGrpSpPr>
        <p:cNvPr id="1" name=""/>
        <p:cNvGrpSpPr/>
        <p:nvPr/>
      </p:nvGrpSpPr>
      <p:grpSpPr>
        <a:xfrm>
          <a:off x="0" y="0"/>
          <a:ext cx="0" cy="0"/>
          <a:chOff x="0" y="0"/>
          <a:chExt cx="0" cy="0"/>
        </a:xfrm>
      </p:grpSpPr>
      <p:pic>
        <p:nvPicPr>
          <p:cNvPr id="16" name="Imagen 15" descr="Un grupo de personas posando junto a una niña&#10;&#10;Descripción generada automáticamente">
            <a:extLst>
              <a:ext uri="{FF2B5EF4-FFF2-40B4-BE49-F238E27FC236}">
                <a16:creationId xmlns:a16="http://schemas.microsoft.com/office/drawing/2014/main" id="{7C802AE8-7803-4766-8DC0-5C403F3279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105412" y="0"/>
            <a:ext cx="9086588" cy="6858000"/>
          </a:xfrm>
          <a:prstGeom prst="rect">
            <a:avLst/>
          </a:prstGeom>
        </p:spPr>
      </p:pic>
      <p:pic>
        <p:nvPicPr>
          <p:cNvPr id="13" name="Imagen 12">
            <a:extLst>
              <a:ext uri="{FF2B5EF4-FFF2-40B4-BE49-F238E27FC236}">
                <a16:creationId xmlns:a16="http://schemas.microsoft.com/office/drawing/2014/main" id="{B7794B37-6AA3-48F6-893E-DC2E2FAD86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37308" y="776635"/>
            <a:ext cx="5753621" cy="1079782"/>
          </a:xfrm>
        </p:spPr>
        <p:txBody>
          <a:bodyPr anchor="b">
            <a:noAutofit/>
          </a:bodyPr>
          <a:lstStyle>
            <a:lvl1pPr algn="ctr">
              <a:defRPr sz="3600">
                <a:solidFill>
                  <a:schemeClr val="bg1"/>
                </a:solidFill>
              </a:defRPr>
            </a:lvl1pPr>
          </a:lstStyle>
          <a:p>
            <a:r>
              <a:rPr lang="es-ES" dirty="0"/>
              <a:t>Haga clic para modificar título portada 1</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1" name="Marcador de contenido 16">
            <a:extLst>
              <a:ext uri="{FF2B5EF4-FFF2-40B4-BE49-F238E27FC236}">
                <a16:creationId xmlns:a16="http://schemas.microsoft.com/office/drawing/2014/main" id="{55FC8B6D-8809-4712-989D-1F043C157BC0}"/>
              </a:ext>
            </a:extLst>
          </p:cNvPr>
          <p:cNvSpPr>
            <a:spLocks noGrp="1"/>
          </p:cNvSpPr>
          <p:nvPr>
            <p:ph sz="quarter" idx="11" hasCustomPrompt="1"/>
          </p:nvPr>
        </p:nvSpPr>
        <p:spPr>
          <a:xfrm>
            <a:off x="537829" y="191163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391832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con foto 2">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3FFD81D4-99DC-44DE-A6FB-DB881CBE27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267844" y="0"/>
            <a:ext cx="10924156" cy="6858000"/>
          </a:xfrm>
          <a:prstGeom prst="rect">
            <a:avLst/>
          </a:prstGeom>
        </p:spPr>
      </p:pic>
      <p:pic>
        <p:nvPicPr>
          <p:cNvPr id="13" name="Imagen 12">
            <a:extLst>
              <a:ext uri="{FF2B5EF4-FFF2-40B4-BE49-F238E27FC236}">
                <a16:creationId xmlns:a16="http://schemas.microsoft.com/office/drawing/2014/main" id="{B7794B37-6AA3-48F6-893E-DC2E2FAD86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37308" y="776635"/>
            <a:ext cx="5753621" cy="1079782"/>
          </a:xfrm>
        </p:spPr>
        <p:txBody>
          <a:bodyPr anchor="b">
            <a:noAutofit/>
          </a:bodyPr>
          <a:lstStyle>
            <a:lvl1pPr algn="ctr">
              <a:defRPr sz="3600">
                <a:solidFill>
                  <a:schemeClr val="bg1"/>
                </a:solidFill>
              </a:defRPr>
            </a:lvl1pPr>
          </a:lstStyle>
          <a:p>
            <a:r>
              <a:rPr lang="es-ES" dirty="0"/>
              <a:t>Haga clic para modificar título portada 2</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1" name="Marcador de contenido 16">
            <a:extLst>
              <a:ext uri="{FF2B5EF4-FFF2-40B4-BE49-F238E27FC236}">
                <a16:creationId xmlns:a16="http://schemas.microsoft.com/office/drawing/2014/main" id="{55FC8B6D-8809-4712-989D-1F043C157BC0}"/>
              </a:ext>
            </a:extLst>
          </p:cNvPr>
          <p:cNvSpPr>
            <a:spLocks noGrp="1"/>
          </p:cNvSpPr>
          <p:nvPr>
            <p:ph sz="quarter" idx="11" hasCustomPrompt="1"/>
          </p:nvPr>
        </p:nvSpPr>
        <p:spPr>
          <a:xfrm>
            <a:off x="537829" y="191163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204990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con foto 3">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268CAD5-EFEA-4D37-9B12-0BA95F542C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70000" y="0"/>
            <a:ext cx="10938277" cy="6858000"/>
          </a:xfrm>
          <a:prstGeom prst="rect">
            <a:avLst/>
          </a:prstGeom>
        </p:spPr>
      </p:pic>
      <p:pic>
        <p:nvPicPr>
          <p:cNvPr id="13" name="Imagen 12">
            <a:extLst>
              <a:ext uri="{FF2B5EF4-FFF2-40B4-BE49-F238E27FC236}">
                <a16:creationId xmlns:a16="http://schemas.microsoft.com/office/drawing/2014/main" id="{B7794B37-6AA3-48F6-893E-DC2E2FAD86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37308" y="776635"/>
            <a:ext cx="5753621" cy="1079782"/>
          </a:xfrm>
        </p:spPr>
        <p:txBody>
          <a:bodyPr anchor="b">
            <a:noAutofit/>
          </a:bodyPr>
          <a:lstStyle>
            <a:lvl1pPr algn="ctr">
              <a:defRPr sz="3600">
                <a:solidFill>
                  <a:schemeClr val="bg1"/>
                </a:solidFill>
              </a:defRPr>
            </a:lvl1pPr>
          </a:lstStyle>
          <a:p>
            <a:r>
              <a:rPr lang="es-ES" dirty="0"/>
              <a:t>Haga clic para modificar título portada 3</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1" name="Marcador de contenido 16">
            <a:extLst>
              <a:ext uri="{FF2B5EF4-FFF2-40B4-BE49-F238E27FC236}">
                <a16:creationId xmlns:a16="http://schemas.microsoft.com/office/drawing/2014/main" id="{55FC8B6D-8809-4712-989D-1F043C157BC0}"/>
              </a:ext>
            </a:extLst>
          </p:cNvPr>
          <p:cNvSpPr>
            <a:spLocks noGrp="1"/>
          </p:cNvSpPr>
          <p:nvPr>
            <p:ph sz="quarter" idx="11" hasCustomPrompt="1"/>
          </p:nvPr>
        </p:nvSpPr>
        <p:spPr>
          <a:xfrm>
            <a:off x="537829" y="191163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194148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 con foto 4">
    <p:spTree>
      <p:nvGrpSpPr>
        <p:cNvPr id="1" name=""/>
        <p:cNvGrpSpPr/>
        <p:nvPr/>
      </p:nvGrpSpPr>
      <p:grpSpPr>
        <a:xfrm>
          <a:off x="0" y="0"/>
          <a:ext cx="0" cy="0"/>
          <a:chOff x="0" y="0"/>
          <a:chExt cx="0" cy="0"/>
        </a:xfrm>
      </p:grpSpPr>
      <p:pic>
        <p:nvPicPr>
          <p:cNvPr id="7" name="Imagen 6" descr="Imagen que contiene pasto, exterior, campo, verde&#10;&#10;Descripción generada automáticamente">
            <a:extLst>
              <a:ext uri="{FF2B5EF4-FFF2-40B4-BE49-F238E27FC236}">
                <a16:creationId xmlns:a16="http://schemas.microsoft.com/office/drawing/2014/main" id="{D5202104-6CB0-4291-93B8-79F9B5D71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0140" y="0"/>
            <a:ext cx="11841860" cy="6858000"/>
          </a:xfrm>
          <a:prstGeom prst="rect">
            <a:avLst/>
          </a:prstGeom>
        </p:spPr>
      </p:pic>
      <p:pic>
        <p:nvPicPr>
          <p:cNvPr id="13" name="Imagen 12">
            <a:extLst>
              <a:ext uri="{FF2B5EF4-FFF2-40B4-BE49-F238E27FC236}">
                <a16:creationId xmlns:a16="http://schemas.microsoft.com/office/drawing/2014/main" id="{B7794B37-6AA3-48F6-893E-DC2E2FAD86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37308" y="776635"/>
            <a:ext cx="5753621" cy="1079782"/>
          </a:xfrm>
        </p:spPr>
        <p:txBody>
          <a:bodyPr anchor="b">
            <a:noAutofit/>
          </a:bodyPr>
          <a:lstStyle>
            <a:lvl1pPr algn="ctr">
              <a:defRPr sz="3600">
                <a:solidFill>
                  <a:schemeClr val="bg1"/>
                </a:solidFill>
              </a:defRPr>
            </a:lvl1pPr>
          </a:lstStyle>
          <a:p>
            <a:r>
              <a:rPr lang="es-ES" dirty="0"/>
              <a:t>Haga clic para modificar título portada 4</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1" name="Marcador de contenido 16">
            <a:extLst>
              <a:ext uri="{FF2B5EF4-FFF2-40B4-BE49-F238E27FC236}">
                <a16:creationId xmlns:a16="http://schemas.microsoft.com/office/drawing/2014/main" id="{55FC8B6D-8809-4712-989D-1F043C157BC0}"/>
              </a:ext>
            </a:extLst>
          </p:cNvPr>
          <p:cNvSpPr>
            <a:spLocks noGrp="1"/>
          </p:cNvSpPr>
          <p:nvPr>
            <p:ph sz="quarter" idx="11" hasCustomPrompt="1"/>
          </p:nvPr>
        </p:nvSpPr>
        <p:spPr>
          <a:xfrm>
            <a:off x="537829" y="191163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276948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rtada con foto 5">
    <p:spTree>
      <p:nvGrpSpPr>
        <p:cNvPr id="1" name=""/>
        <p:cNvGrpSpPr/>
        <p:nvPr/>
      </p:nvGrpSpPr>
      <p:grpSpPr>
        <a:xfrm>
          <a:off x="0" y="0"/>
          <a:ext cx="0" cy="0"/>
          <a:chOff x="0" y="0"/>
          <a:chExt cx="0" cy="0"/>
        </a:xfrm>
      </p:grpSpPr>
      <p:pic>
        <p:nvPicPr>
          <p:cNvPr id="9" name="Imagen 8" descr="Un atardecer en una ciudad&#10;&#10;Descripción generada automáticamente">
            <a:extLst>
              <a:ext uri="{FF2B5EF4-FFF2-40B4-BE49-F238E27FC236}">
                <a16:creationId xmlns:a16="http://schemas.microsoft.com/office/drawing/2014/main" id="{0AF047EC-A139-4B27-BBE8-8389582CC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212" y="-1"/>
            <a:ext cx="10559788" cy="6858001"/>
          </a:xfrm>
          <a:prstGeom prst="rect">
            <a:avLst/>
          </a:prstGeom>
        </p:spPr>
      </p:pic>
      <p:pic>
        <p:nvPicPr>
          <p:cNvPr id="13" name="Imagen 12">
            <a:extLst>
              <a:ext uri="{FF2B5EF4-FFF2-40B4-BE49-F238E27FC236}">
                <a16:creationId xmlns:a16="http://schemas.microsoft.com/office/drawing/2014/main" id="{B7794B37-6AA3-48F6-893E-DC2E2FAD867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1989E6FA-3B79-41A5-B7D4-E2373DBD411F}"/>
              </a:ext>
            </a:extLst>
          </p:cNvPr>
          <p:cNvSpPr>
            <a:spLocks noGrp="1"/>
          </p:cNvSpPr>
          <p:nvPr>
            <p:ph type="ctrTitle" hasCustomPrompt="1"/>
          </p:nvPr>
        </p:nvSpPr>
        <p:spPr>
          <a:xfrm>
            <a:off x="537308" y="776635"/>
            <a:ext cx="5753621" cy="1079782"/>
          </a:xfrm>
        </p:spPr>
        <p:txBody>
          <a:bodyPr anchor="b">
            <a:noAutofit/>
          </a:bodyPr>
          <a:lstStyle>
            <a:lvl1pPr algn="ctr">
              <a:defRPr sz="3600">
                <a:solidFill>
                  <a:schemeClr val="bg1"/>
                </a:solidFill>
              </a:defRPr>
            </a:lvl1pPr>
          </a:lstStyle>
          <a:p>
            <a:r>
              <a:rPr lang="es-ES" dirty="0"/>
              <a:t>Haga clic para modificar título portada 5</a:t>
            </a:r>
            <a:endParaRPr lang="es-CO" dirty="0"/>
          </a:p>
        </p:txBody>
      </p:sp>
      <p:sp>
        <p:nvSpPr>
          <p:cNvPr id="3" name="Subtítulo 2">
            <a:extLst>
              <a:ext uri="{FF2B5EF4-FFF2-40B4-BE49-F238E27FC236}">
                <a16:creationId xmlns:a16="http://schemas.microsoft.com/office/drawing/2014/main" id="{E3AE11EF-BD07-41C4-9481-F774E6F404C2}"/>
              </a:ext>
            </a:extLst>
          </p:cNvPr>
          <p:cNvSpPr>
            <a:spLocks noGrp="1"/>
          </p:cNvSpPr>
          <p:nvPr>
            <p:ph type="subTitle" idx="1" hasCustomPrompt="1"/>
          </p:nvPr>
        </p:nvSpPr>
        <p:spPr>
          <a:xfrm>
            <a:off x="286013" y="5001583"/>
            <a:ext cx="3574093" cy="908137"/>
          </a:xfrm>
        </p:spPr>
        <p:txBody>
          <a:bodyPr/>
          <a:lstStyle>
            <a:lvl1pPr marL="0" indent="0" algn="l">
              <a:buNone/>
              <a:defRPr sz="2400" i="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ingresar el nombre de la dependencia</a:t>
            </a:r>
            <a:endParaRPr lang="es-CO" dirty="0"/>
          </a:p>
        </p:txBody>
      </p:sp>
      <p:sp>
        <p:nvSpPr>
          <p:cNvPr id="4" name="Marcador de fecha 3">
            <a:extLst>
              <a:ext uri="{FF2B5EF4-FFF2-40B4-BE49-F238E27FC236}">
                <a16:creationId xmlns:a16="http://schemas.microsoft.com/office/drawing/2014/main" id="{DD3533EA-65AC-4CEA-9CF4-4B0E7B1FACB7}"/>
              </a:ext>
            </a:extLst>
          </p:cNvPr>
          <p:cNvSpPr>
            <a:spLocks noGrp="1"/>
          </p:cNvSpPr>
          <p:nvPr>
            <p:ph type="dt" sz="half" idx="10"/>
          </p:nvPr>
        </p:nvSpPr>
        <p:spPr>
          <a:xfrm>
            <a:off x="362212" y="5964933"/>
            <a:ext cx="2743200" cy="365125"/>
          </a:xfrm>
        </p:spPr>
        <p:txBody>
          <a:bodyPr/>
          <a:lstStyle>
            <a:lvl1pPr>
              <a:defRPr sz="2000" b="1" i="0">
                <a:solidFill>
                  <a:srgbClr val="0E7837"/>
                </a:solidFill>
              </a:defRPr>
            </a:lvl1pPr>
          </a:lstStyle>
          <a:p>
            <a:r>
              <a:rPr lang="es-CO" dirty="0"/>
              <a:t>Fecha: </a:t>
            </a:r>
            <a:fld id="{1A8402F4-E43F-465A-B6B5-0BD50B27A656}" type="datetimeFigureOut">
              <a:rPr lang="es-CO" smtClean="0"/>
              <a:pPr/>
              <a:t>26/04/2022</a:t>
            </a:fld>
            <a:endParaRPr lang="es-CO" dirty="0"/>
          </a:p>
        </p:txBody>
      </p:sp>
      <p:sp>
        <p:nvSpPr>
          <p:cNvPr id="11" name="Marcador de contenido 16">
            <a:extLst>
              <a:ext uri="{FF2B5EF4-FFF2-40B4-BE49-F238E27FC236}">
                <a16:creationId xmlns:a16="http://schemas.microsoft.com/office/drawing/2014/main" id="{55FC8B6D-8809-4712-989D-1F043C157BC0}"/>
              </a:ext>
            </a:extLst>
          </p:cNvPr>
          <p:cNvSpPr>
            <a:spLocks noGrp="1"/>
          </p:cNvSpPr>
          <p:nvPr>
            <p:ph sz="quarter" idx="11" hasCustomPrompt="1"/>
          </p:nvPr>
        </p:nvSpPr>
        <p:spPr>
          <a:xfrm>
            <a:off x="537829" y="1911630"/>
            <a:ext cx="5753100" cy="495300"/>
          </a:xfrm>
        </p:spPr>
        <p:txBody>
          <a:bodyPr>
            <a:normAutofit/>
          </a:bodyPr>
          <a:lstStyle>
            <a:lvl1pPr marL="0" indent="0" algn="ctr">
              <a:buNone/>
              <a:defRPr sz="2800" b="1" i="1">
                <a:solidFill>
                  <a:srgbClr val="7AD400"/>
                </a:solidFill>
              </a:defRPr>
            </a:lvl1pPr>
          </a:lstStyle>
          <a:p>
            <a:pPr lvl="0"/>
            <a:r>
              <a:rPr lang="es-ES" dirty="0"/>
              <a:t>Haga clic para agregar subtítulo</a:t>
            </a:r>
            <a:endParaRPr lang="es-CO" dirty="0"/>
          </a:p>
        </p:txBody>
      </p:sp>
    </p:spTree>
    <p:extLst>
      <p:ext uri="{BB962C8B-B14F-4D97-AF65-F5344CB8AC3E}">
        <p14:creationId xmlns:p14="http://schemas.microsoft.com/office/powerpoint/2010/main" val="106399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Hoja interna con tí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7EF97B9-40F9-416A-A382-15312F1259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708" y="857"/>
            <a:ext cx="12186584" cy="6856286"/>
          </a:xfrm>
          <a:prstGeom prst="rect">
            <a:avLst/>
          </a:prstGeom>
        </p:spPr>
      </p:pic>
      <p:sp>
        <p:nvSpPr>
          <p:cNvPr id="2" name="Título 1">
            <a:extLst>
              <a:ext uri="{FF2B5EF4-FFF2-40B4-BE49-F238E27FC236}">
                <a16:creationId xmlns:a16="http://schemas.microsoft.com/office/drawing/2014/main" id="{37898609-653F-4B2C-BCD1-FDEE896A096C}"/>
              </a:ext>
            </a:extLst>
          </p:cNvPr>
          <p:cNvSpPr>
            <a:spLocks noGrp="1"/>
          </p:cNvSpPr>
          <p:nvPr>
            <p:ph type="title"/>
          </p:nvPr>
        </p:nvSpPr>
        <p:spPr/>
        <p:txBody>
          <a:bodyPr>
            <a:normAutofit/>
          </a:bodyPr>
          <a:lstStyle>
            <a:lvl1pPr>
              <a:defRPr sz="2800">
                <a:solidFill>
                  <a:srgbClr val="0E7837"/>
                </a:solidFill>
              </a:defRPr>
            </a:lvl1p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A75932AC-F36A-4863-8548-C40FA4C6B128}"/>
              </a:ext>
            </a:extLst>
          </p:cNvPr>
          <p:cNvSpPr>
            <a:spLocks noGrp="1"/>
          </p:cNvSpPr>
          <p:nvPr>
            <p:ph idx="1"/>
          </p:nvPr>
        </p:nvSpPr>
        <p:spPr/>
        <p:txBody>
          <a:bodyPr/>
          <a:lstStyle>
            <a:lvl1pPr>
              <a:defRPr>
                <a:solidFill>
                  <a:schemeClr val="bg1"/>
                </a:solidFill>
              </a:defRPr>
            </a:lvl1pPr>
            <a:lvl2pPr>
              <a:defRPr>
                <a:solidFill>
                  <a:srgbClr val="7AD400"/>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36455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oja interna sin títul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5BC0BEF-7C50-4B73-91ED-8E9953C639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85" y="0"/>
            <a:ext cx="12189630" cy="6858000"/>
          </a:xfrm>
          <a:prstGeom prst="rect">
            <a:avLst/>
          </a:prstGeom>
        </p:spPr>
      </p:pic>
      <p:sp>
        <p:nvSpPr>
          <p:cNvPr id="2" name="Título 1">
            <a:extLst>
              <a:ext uri="{FF2B5EF4-FFF2-40B4-BE49-F238E27FC236}">
                <a16:creationId xmlns:a16="http://schemas.microsoft.com/office/drawing/2014/main" id="{E1BC3506-C0AF-48E2-B2B6-0DD7DB971ABB}"/>
              </a:ext>
            </a:extLst>
          </p:cNvPr>
          <p:cNvSpPr>
            <a:spLocks noGrp="1"/>
          </p:cNvSpPr>
          <p:nvPr>
            <p:ph type="title"/>
          </p:nvPr>
        </p:nvSpPr>
        <p:spPr>
          <a:xfrm>
            <a:off x="3429000" y="842629"/>
            <a:ext cx="5049795" cy="803609"/>
          </a:xfrm>
        </p:spPr>
        <p:txBody>
          <a:bodyPr>
            <a:normAutofit/>
          </a:bodyPr>
          <a:lstStyle>
            <a:lvl1pPr algn="ctr">
              <a:defRPr sz="2400">
                <a:solidFill>
                  <a:srgbClr val="7AD400"/>
                </a:solidFill>
              </a:defRPr>
            </a:lvl1p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57D34863-9528-48D7-8AFE-C3646843BBF9}"/>
              </a:ext>
            </a:extLst>
          </p:cNvPr>
          <p:cNvSpPr>
            <a:spLocks noGrp="1"/>
          </p:cNvSpPr>
          <p:nvPr>
            <p:ph sz="half" idx="1"/>
          </p:nvPr>
        </p:nvSpPr>
        <p:spPr>
          <a:xfrm>
            <a:off x="1332470" y="1825625"/>
            <a:ext cx="3787346" cy="3982051"/>
          </a:xfrm>
        </p:spPr>
        <p:txBody>
          <a:bodyPr/>
          <a:lstStyle>
            <a:lvl1pPr>
              <a:defRPr>
                <a:solidFill>
                  <a:schemeClr val="bg1"/>
                </a:solidFill>
              </a:defRPr>
            </a:lvl1pPr>
            <a:lvl2pPr>
              <a:defRPr>
                <a:solidFill>
                  <a:srgbClr val="7AD400"/>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E479FEB5-8A29-45E7-8EA7-94AC0DE772BD}"/>
              </a:ext>
            </a:extLst>
          </p:cNvPr>
          <p:cNvSpPr>
            <a:spLocks noGrp="1"/>
          </p:cNvSpPr>
          <p:nvPr>
            <p:ph sz="half" idx="2"/>
          </p:nvPr>
        </p:nvSpPr>
        <p:spPr>
          <a:xfrm>
            <a:off x="6172200" y="1825625"/>
            <a:ext cx="3787346" cy="3982051"/>
          </a:xfrm>
        </p:spPr>
        <p:txBody>
          <a:bodyPr/>
          <a:lstStyle>
            <a:lvl1pPr>
              <a:defRPr>
                <a:solidFill>
                  <a:schemeClr val="bg1"/>
                </a:solidFill>
              </a:defRPr>
            </a:lvl1pPr>
            <a:lvl2pPr>
              <a:defRPr>
                <a:solidFill>
                  <a:srgbClr val="7AD400"/>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409878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A8A8A"/>
            </a:gs>
            <a:gs pos="97000">
              <a:srgbClr val="4D4D4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47693E7-6820-48AD-8011-C165795A8F0C}"/>
              </a:ext>
            </a:extLst>
          </p:cNvPr>
          <p:cNvSpPr>
            <a:spLocks noGrp="1"/>
          </p:cNvSpPr>
          <p:nvPr>
            <p:ph type="title"/>
          </p:nvPr>
        </p:nvSpPr>
        <p:spPr>
          <a:xfrm>
            <a:off x="503902" y="333171"/>
            <a:ext cx="9642987" cy="502572"/>
          </a:xfrm>
          <a:prstGeom prst="rect">
            <a:avLst/>
          </a:prstGeom>
        </p:spPr>
        <p:txBody>
          <a:bodyPr vert="horz" lIns="91440" tIns="45720" rIns="91440" bIns="45720" rtlCol="0" anchor="ctr">
            <a:normAutofit/>
          </a:bodyPr>
          <a:lstStyle/>
          <a:p>
            <a:r>
              <a:rPr lang="es-ES" dirty="0"/>
              <a:t>Haga clic para modificar el estilo de título de capítulo</a:t>
            </a:r>
            <a:endParaRPr lang="es-CO" dirty="0"/>
          </a:p>
        </p:txBody>
      </p:sp>
      <p:sp>
        <p:nvSpPr>
          <p:cNvPr id="3" name="Marcador de texto 2">
            <a:extLst>
              <a:ext uri="{FF2B5EF4-FFF2-40B4-BE49-F238E27FC236}">
                <a16:creationId xmlns:a16="http://schemas.microsoft.com/office/drawing/2014/main" id="{37AB7D87-EEEB-408F-970F-9FEE2D1532A2}"/>
              </a:ext>
            </a:extLst>
          </p:cNvPr>
          <p:cNvSpPr>
            <a:spLocks noGrp="1"/>
          </p:cNvSpPr>
          <p:nvPr>
            <p:ph type="body" idx="1"/>
          </p:nvPr>
        </p:nvSpPr>
        <p:spPr>
          <a:xfrm>
            <a:off x="1071716" y="1602658"/>
            <a:ext cx="9979742" cy="4129547"/>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p:txBody>
      </p:sp>
      <p:sp>
        <p:nvSpPr>
          <p:cNvPr id="4" name="Marcador de fecha 3">
            <a:extLst>
              <a:ext uri="{FF2B5EF4-FFF2-40B4-BE49-F238E27FC236}">
                <a16:creationId xmlns:a16="http://schemas.microsoft.com/office/drawing/2014/main" id="{2AF661F5-42B5-4FE2-A48F-7863DDA74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402F4-E43F-465A-B6B5-0BD50B27A656}" type="datetimeFigureOut">
              <a:rPr lang="es-CO" smtClean="0"/>
              <a:t>26/04/2022</a:t>
            </a:fld>
            <a:endParaRPr lang="es-CO" dirty="0"/>
          </a:p>
        </p:txBody>
      </p:sp>
      <p:sp>
        <p:nvSpPr>
          <p:cNvPr id="5" name="Marcador de pie de página 4">
            <a:extLst>
              <a:ext uri="{FF2B5EF4-FFF2-40B4-BE49-F238E27FC236}">
                <a16:creationId xmlns:a16="http://schemas.microsoft.com/office/drawing/2014/main" id="{B2CD7C8D-8B9E-4482-BD97-7C7DD91C0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C57A4CB-EE36-4020-9A88-F35C6DC86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94856-3D36-4730-8E02-557B215100F3}" type="slidenum">
              <a:rPr lang="es-CO" smtClean="0"/>
              <a:t>‹Nº›</a:t>
            </a:fld>
            <a:endParaRPr lang="es-CO" dirty="0"/>
          </a:p>
        </p:txBody>
      </p:sp>
    </p:spTree>
    <p:extLst>
      <p:ext uri="{BB962C8B-B14F-4D97-AF65-F5344CB8AC3E}">
        <p14:creationId xmlns:p14="http://schemas.microsoft.com/office/powerpoint/2010/main" val="3722609552"/>
      </p:ext>
    </p:extLst>
  </p:cSld>
  <p:clrMap bg1="lt1" tx1="dk1" bg2="lt2" tx2="dk2" accent1="accent1" accent2="accent2" accent3="accent3" accent4="accent4" accent5="accent5" accent6="accent6" hlink="hlink" folHlink="folHlink"/>
  <p:sldLayoutIdLst>
    <p:sldLayoutId id="2147483682" r:id="rId1"/>
    <p:sldLayoutId id="2147483649" r:id="rId2"/>
    <p:sldLayoutId id="2147483667" r:id="rId3"/>
    <p:sldLayoutId id="2147483670" r:id="rId4"/>
    <p:sldLayoutId id="2147483672" r:id="rId5"/>
    <p:sldLayoutId id="2147483673" r:id="rId6"/>
    <p:sldLayoutId id="2147483674" r:id="rId7"/>
    <p:sldLayoutId id="2147483650" r:id="rId8"/>
    <p:sldLayoutId id="2147483652" r:id="rId9"/>
    <p:sldLayoutId id="2147483677" r:id="rId10"/>
    <p:sldLayoutId id="2147483651"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75" r:id="rId20"/>
    <p:sldLayoutId id="2147483678" r:id="rId21"/>
    <p:sldLayoutId id="2147483680" r:id="rId22"/>
    <p:sldLayoutId id="2147483671" r:id="rId23"/>
    <p:sldLayoutId id="2147483669" r:id="rId24"/>
  </p:sldLayoutIdLst>
  <p:txStyles>
    <p:titleStyle>
      <a:lvl1pPr algn="l" defTabSz="914400" rtl="0" eaLnBrk="1" latinLnBrk="0" hangingPunct="1">
        <a:lnSpc>
          <a:spcPct val="90000"/>
        </a:lnSpc>
        <a:spcBef>
          <a:spcPct val="0"/>
        </a:spcBef>
        <a:buNone/>
        <a:defRPr sz="2800" kern="1200">
          <a:solidFill>
            <a:srgbClr val="7AD400"/>
          </a:solidFill>
          <a:latin typeface="Arial Rounded MT Bold" panose="020F07040305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pmco.sharepoint.com/:f:/s/EO_EPM_PROINFRA/Ep9v3B_rxa9GnDeu4Z1NsqABQ2ooJVlw6BrJL9Xj5vqM3w?e=0J0Gb5" TargetMode="External"/><Relationship Id="rId1" Type="http://schemas.openxmlformats.org/officeDocument/2006/relationships/slideLayout" Target="../slideLayouts/slideLayout8.xml"/><Relationship Id="rId4" Type="http://schemas.openxmlformats.org/officeDocument/2006/relationships/image" Target="cid:image005.png@01D844D6.5A3BACA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pmco.sharepoint.com/:u:/s/EO_EPM_PROINFRA/Eezc9KeJkslGv_HXgXGSoAAB-FJcCBAdTUKh2MQSgodtlA?e=cW2tQ8" TargetMode="External"/><Relationship Id="rId1" Type="http://schemas.openxmlformats.org/officeDocument/2006/relationships/slideLayout" Target="../slideLayouts/slideLayout8.xml"/><Relationship Id="rId4" Type="http://schemas.openxmlformats.org/officeDocument/2006/relationships/image" Target="cid:image005.png@01D844D6.5A3BACA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pmco.sharepoint.com/:f:/s/EO_EPM_PROINFRA/EmpMkhom805EgwG7_LRt1xIBw-XtTRvzhV0ErfdIZ15QQQ?e=7c0gBL" TargetMode="Externa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cid:image005.png@01D844D6.5A3BACA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pmco.sharepoint.com/:u:/s/EO_EPM_PROINFRA/EUe068D8xwtBrfELKSsENJABM1hOLise9UYfgTc4YY0JPQ?e=tQOqWT" TargetMode="External"/><Relationship Id="rId2" Type="http://schemas.openxmlformats.org/officeDocument/2006/relationships/hyperlink" Target="https://epmco.sharepoint.com/:f:/s/EO_EPM_PROINFRA/Es-HytfHvFdLqucxqxS77ZUBZsuIwl8O_ej3hablCAeE7w?e=SmJPyx" TargetMode="External"/><Relationship Id="rId1" Type="http://schemas.openxmlformats.org/officeDocument/2006/relationships/slideLayout" Target="../slideLayouts/slideLayout8.xml"/><Relationship Id="rId5" Type="http://schemas.openxmlformats.org/officeDocument/2006/relationships/image" Target="cid:image005.png@01D844D6.5A3BACA0"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epmco.sharepoint.com/:f:/s/EO_EPM_PROINFRA/EvRenkcDFDZMgDu7Snp_LCkBwX8EyofLaq2E-V36b2PufQ?e=8DdpM6" TargetMode="External"/><Relationship Id="rId2" Type="http://schemas.openxmlformats.org/officeDocument/2006/relationships/hyperlink" Target="https://epmco.sharepoint.com/:f:/s/EO_EPM_PROINFRA/EvRenkcDFDZMgDu7Snp_LCkBwX8EyofLaq2E-V36b2PufQ?e=exKzJR" TargetMode="External"/><Relationship Id="rId1" Type="http://schemas.openxmlformats.org/officeDocument/2006/relationships/slideLayout" Target="../slideLayouts/slideLayout8.xml"/><Relationship Id="rId5" Type="http://schemas.openxmlformats.org/officeDocument/2006/relationships/image" Target="cid:image005.png@01D844D6.5A3BACA0"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5.png"/><Relationship Id="rId7" Type="http://schemas.openxmlformats.org/officeDocument/2006/relationships/image" Target="../media/image47.png"/><Relationship Id="rId2" Type="http://schemas.openxmlformats.org/officeDocument/2006/relationships/hyperlink" Target="https://epmco.sharepoint.com/:f:/s/EO_EPM_PROINFRA/EizgmKk8GZdJl8ofJkCDCq0BS-KTijUgcf4g01b1-Ml3zw?e=Ymut60" TargetMode="Externa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cid:image005.png@01D844D6.5A3BACA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pmco.sharepoint.com/:f:/s/EO_EPM_PROINFRA/EjYt1NCAuHtErydGOFaGyxIB9WLjGgok19uIwZxrGxM1wQ?e=Mh4CoQ" TargetMode="Externa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cid:image005.png@01D844D6.5A3BACA0" TargetMode="Externa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pmco.sharepoint.com/:f:/s/EO_EPM_PROINFRA/Et7Madq1n_ZDuvlgJ-pQlx0BAJx3aJQ_Sw_lxOjXSW3kHw?e=qn4NkV" TargetMode="External"/><Relationship Id="rId1" Type="http://schemas.openxmlformats.org/officeDocument/2006/relationships/slideLayout" Target="../slideLayouts/slideLayout8.xml"/><Relationship Id="rId4" Type="http://schemas.openxmlformats.org/officeDocument/2006/relationships/image" Target="cid:image005.png@01D844D6.5A3BACA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pmco.sharepoint.com/:f:/s/EO_EPM_PROINFRA/EjhTdUNSvLhFm4xPnLxAE88BKHH7HuAwnSVhHgXNjcPvpg?e=1FxgXo" TargetMode="Externa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cid:image005.png@01D844D6.5A3BACA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B14CFB19-6336-47A8-B3AF-96F7695A7F2D}"/>
              </a:ext>
            </a:extLst>
          </p:cNvPr>
          <p:cNvSpPr>
            <a:spLocks noGrp="1"/>
          </p:cNvSpPr>
          <p:nvPr>
            <p:ph type="ctrTitle"/>
          </p:nvPr>
        </p:nvSpPr>
        <p:spPr>
          <a:xfrm>
            <a:off x="5538488" y="3299691"/>
            <a:ext cx="6182458" cy="690418"/>
          </a:xfrm>
        </p:spPr>
        <p:txBody>
          <a:bodyPr/>
          <a:lstStyle/>
          <a:p>
            <a:r>
              <a:rPr lang="es-ES" dirty="0"/>
              <a:t>ESTANDARIZACIÓN C&amp;P</a:t>
            </a:r>
            <a:endParaRPr lang="es-CO" dirty="0"/>
          </a:p>
        </p:txBody>
      </p:sp>
      <p:sp>
        <p:nvSpPr>
          <p:cNvPr id="9" name="Subtítulo 8">
            <a:extLst>
              <a:ext uri="{FF2B5EF4-FFF2-40B4-BE49-F238E27FC236}">
                <a16:creationId xmlns:a16="http://schemas.microsoft.com/office/drawing/2014/main" id="{CB819AD7-7682-48A8-8D5A-6CDAD374292C}"/>
              </a:ext>
            </a:extLst>
          </p:cNvPr>
          <p:cNvSpPr>
            <a:spLocks noGrp="1"/>
          </p:cNvSpPr>
          <p:nvPr>
            <p:ph type="subTitle" idx="1"/>
          </p:nvPr>
        </p:nvSpPr>
        <p:spPr>
          <a:xfrm>
            <a:off x="335174" y="4591664"/>
            <a:ext cx="3574093" cy="2074607"/>
          </a:xfrm>
        </p:spPr>
        <p:txBody>
          <a:bodyPr>
            <a:normAutofit/>
          </a:bodyPr>
          <a:lstStyle/>
          <a:p>
            <a:pPr algn="ctr"/>
            <a:r>
              <a:rPr lang="es-ES" dirty="0"/>
              <a:t>GERENCIA PROYECTOS SUBESTACIONES Y LÍNEAS</a:t>
            </a:r>
          </a:p>
          <a:p>
            <a:pPr algn="ctr"/>
            <a:endParaRPr lang="es-ES" sz="100" dirty="0"/>
          </a:p>
          <a:p>
            <a:pPr algn="ctr"/>
            <a:r>
              <a:rPr lang="es-ES" b="1" dirty="0"/>
              <a:t>Equipo Diseño SyL</a:t>
            </a:r>
          </a:p>
          <a:p>
            <a:pPr algn="ctr"/>
            <a:endParaRPr lang="es-ES" sz="1100" i="0" dirty="0"/>
          </a:p>
          <a:p>
            <a:pPr algn="ctr"/>
            <a:r>
              <a:rPr lang="es-ES" sz="1600" i="0" dirty="0"/>
              <a:t>Abril 2022</a:t>
            </a:r>
          </a:p>
        </p:txBody>
      </p:sp>
      <p:sp>
        <p:nvSpPr>
          <p:cNvPr id="10" name="Marcador de contenido 9">
            <a:extLst>
              <a:ext uri="{FF2B5EF4-FFF2-40B4-BE49-F238E27FC236}">
                <a16:creationId xmlns:a16="http://schemas.microsoft.com/office/drawing/2014/main" id="{8937CF56-DFED-46BE-AEC9-7B1FF88BEDAC}"/>
              </a:ext>
            </a:extLst>
          </p:cNvPr>
          <p:cNvSpPr>
            <a:spLocks noGrp="1"/>
          </p:cNvSpPr>
          <p:nvPr>
            <p:ph sz="quarter" idx="11"/>
          </p:nvPr>
        </p:nvSpPr>
        <p:spPr>
          <a:xfrm>
            <a:off x="5341896" y="4502521"/>
            <a:ext cx="6575642" cy="1639661"/>
          </a:xfrm>
        </p:spPr>
        <p:txBody>
          <a:bodyPr>
            <a:normAutofit fontScale="85000" lnSpcReduction="10000"/>
          </a:bodyPr>
          <a:lstStyle/>
          <a:p>
            <a:r>
              <a:rPr lang="es-ES" dirty="0"/>
              <a:t>PLANOS CIRCUITOS DE CONTROL Y PROTECCIÓN</a:t>
            </a:r>
            <a:endParaRPr lang="es-CO" dirty="0"/>
          </a:p>
          <a:p>
            <a:endParaRPr lang="es-CO" sz="1800" dirty="0"/>
          </a:p>
          <a:p>
            <a:r>
              <a:rPr lang="es-CO" sz="1800" dirty="0"/>
              <a:t>Plan Mejoramiento Interno </a:t>
            </a:r>
          </a:p>
          <a:p>
            <a:r>
              <a:rPr lang="es-CO" sz="1800" dirty="0"/>
              <a:t>Etapa 1. Consolidado</a:t>
            </a:r>
          </a:p>
          <a:p>
            <a:r>
              <a:rPr lang="es-CO" sz="1800" dirty="0"/>
              <a:t>Rev. 1</a:t>
            </a:r>
          </a:p>
          <a:p>
            <a:endParaRPr lang="es-ES" sz="2100" dirty="0"/>
          </a:p>
        </p:txBody>
      </p:sp>
    </p:spTree>
    <p:extLst>
      <p:ext uri="{BB962C8B-B14F-4D97-AF65-F5344CB8AC3E}">
        <p14:creationId xmlns:p14="http://schemas.microsoft.com/office/powerpoint/2010/main" val="131411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ARCHIVOS DE CONFIGURACIÓN</a:t>
            </a:r>
          </a:p>
        </p:txBody>
      </p:sp>
      <p:sp>
        <p:nvSpPr>
          <p:cNvPr id="5" name="Marcador de contenido 4">
            <a:extLst>
              <a:ext uri="{FF2B5EF4-FFF2-40B4-BE49-F238E27FC236}">
                <a16:creationId xmlns:a16="http://schemas.microsoft.com/office/drawing/2014/main" id="{66C5072A-AAE6-4750-9DC0-065751AD8C28}"/>
              </a:ext>
            </a:extLst>
          </p:cNvPr>
          <p:cNvSpPr>
            <a:spLocks noGrp="1"/>
          </p:cNvSpPr>
          <p:nvPr>
            <p:ph idx="1"/>
          </p:nvPr>
        </p:nvSpPr>
        <p:spPr>
          <a:xfrm>
            <a:off x="1071716" y="1300937"/>
            <a:ext cx="9979742" cy="4869043"/>
          </a:xfrm>
        </p:spPr>
        <p:txBody>
          <a:bodyPr>
            <a:normAutofit fontScale="47500" lnSpcReduction="20000"/>
          </a:bodyPr>
          <a:lstStyle/>
          <a:p>
            <a:r>
              <a:rPr lang="es-CO" sz="3400" dirty="0"/>
              <a:t>Se crearon los siguientes archivos de configuración con los que automatizaremos los formatos para generar las listas de alambrado, conexionado, cantidades e índice.</a:t>
            </a:r>
          </a:p>
          <a:p>
            <a:pPr marL="0" indent="0">
              <a:buNone/>
            </a:pPr>
            <a:r>
              <a:rPr lang="es-CO" sz="3400" dirty="0"/>
              <a:t>- Alambrado.set</a:t>
            </a:r>
          </a:p>
          <a:p>
            <a:pPr marL="0" indent="0">
              <a:buNone/>
            </a:pPr>
            <a:r>
              <a:rPr lang="es-CO" sz="3400" dirty="0"/>
              <a:t>- Cantidades.set</a:t>
            </a:r>
          </a:p>
          <a:p>
            <a:pPr marL="0" indent="0">
              <a:buNone/>
            </a:pPr>
            <a:r>
              <a:rPr lang="es-CO" sz="3400" dirty="0"/>
              <a:t>- Conexionado.set</a:t>
            </a:r>
          </a:p>
          <a:p>
            <a:pPr marL="0" indent="0">
              <a:buNone/>
            </a:pPr>
            <a:r>
              <a:rPr lang="es-CO" sz="3400" dirty="0"/>
              <a:t>- </a:t>
            </a:r>
            <a:r>
              <a:rPr lang="es-CO" sz="3400" dirty="0" err="1"/>
              <a:t>Indice.set</a:t>
            </a:r>
            <a:endParaRPr lang="es-CO" sz="3400" dirty="0"/>
          </a:p>
          <a:p>
            <a:pPr marL="0" indent="0">
              <a:buNone/>
            </a:pPr>
            <a:r>
              <a:rPr lang="es-CO" sz="3400" dirty="0"/>
              <a:t>    Los archivos de configuración están ajustados para generar la información necesaria para el funcionamiento del  </a:t>
            </a:r>
          </a:p>
          <a:p>
            <a:pPr marL="0" indent="0">
              <a:buNone/>
            </a:pPr>
            <a:r>
              <a:rPr lang="es-CO" sz="3400" dirty="0"/>
              <a:t>    programa EPM </a:t>
            </a:r>
            <a:r>
              <a:rPr lang="es-CO" sz="3400" dirty="0" err="1"/>
              <a:t>Design</a:t>
            </a:r>
            <a:r>
              <a:rPr lang="es-CO" sz="3400" dirty="0"/>
              <a:t> Box</a:t>
            </a:r>
          </a:p>
          <a:p>
            <a:r>
              <a:rPr lang="es-CO" sz="3400" dirty="0"/>
              <a:t>     La ruta para su descarga es:</a:t>
            </a:r>
          </a:p>
          <a:p>
            <a:endParaRPr lang="es-CO" sz="2800" dirty="0"/>
          </a:p>
          <a:p>
            <a:pPr marL="0" indent="0">
              <a:buNone/>
            </a:pPr>
            <a:r>
              <a:rPr lang="es-CO" sz="2000" dirty="0">
                <a:solidFill>
                  <a:srgbClr val="FFC000"/>
                </a:solidFill>
                <a:hlinkClick r:id="rId2">
                  <a:extLst>
                    <a:ext uri="{A12FA001-AC4F-418D-AE19-62706E023703}">
                      <ahyp:hlinkClr xmlns:ahyp="http://schemas.microsoft.com/office/drawing/2018/hyperlinkcolor" val="tx"/>
                    </a:ext>
                  </a:extLst>
                </a:hlinkClick>
              </a:rPr>
              <a:t>              02. Archivos de configuración</a:t>
            </a:r>
            <a:endParaRPr lang="es-CO" sz="2000" dirty="0">
              <a:solidFill>
                <a:srgbClr val="FFC000"/>
              </a:solidFill>
            </a:endParaRPr>
          </a:p>
          <a:p>
            <a:pPr marL="0" indent="0">
              <a:buNone/>
            </a:pPr>
            <a:endParaRPr lang="es-CO" sz="2000" dirty="0"/>
          </a:p>
          <a:p>
            <a:r>
              <a:rPr lang="es-CO" sz="3400" dirty="0"/>
              <a:t>Descárguelos y colóquelos en la siguiente ruta.</a:t>
            </a:r>
          </a:p>
          <a:p>
            <a:pPr marL="0" indent="0">
              <a:buNone/>
            </a:pPr>
            <a:r>
              <a:rPr lang="es-CO" sz="2100" dirty="0">
                <a:solidFill>
                  <a:srgbClr val="2F5496"/>
                </a:solidFill>
                <a:effectLst/>
                <a:latin typeface="Arial" panose="020B0604020202020204" pitchFamily="34" charset="0"/>
                <a:ea typeface="Calibri" panose="020F0502020204030204" pitchFamily="34" charset="0"/>
              </a:rPr>
              <a:t> </a:t>
            </a:r>
            <a:endParaRPr lang="es-CO" sz="2100" dirty="0">
              <a:effectLst/>
              <a:latin typeface="Calibri" panose="020F0502020204030204" pitchFamily="34" charset="0"/>
              <a:ea typeface="Calibri" panose="020F0502020204030204" pitchFamily="34" charset="0"/>
            </a:endParaRPr>
          </a:p>
          <a:p>
            <a:pPr marL="0" indent="0">
              <a:buNone/>
            </a:pPr>
            <a:r>
              <a:rPr lang="es-CO" sz="3400" dirty="0"/>
              <a:t>C:\Users\</a:t>
            </a:r>
            <a:r>
              <a:rPr lang="es-CO" sz="3400" dirty="0">
                <a:solidFill>
                  <a:srgbClr val="C55A11"/>
                </a:solidFill>
                <a:effectLst/>
                <a:latin typeface="Arial" panose="020B0604020202020204" pitchFamily="34" charset="0"/>
                <a:ea typeface="Calibri" panose="020F0502020204030204" pitchFamily="34" charset="0"/>
              </a:rPr>
              <a:t>usuario</a:t>
            </a:r>
            <a:r>
              <a:rPr lang="es-CO" sz="3400" dirty="0"/>
              <a:t>\AppData\Roaming\Autodesk\AutoCAD Electrical 2021\R24.0\enu\Support\User</a:t>
            </a:r>
          </a:p>
          <a:p>
            <a:pPr marL="0" indent="0">
              <a:buNone/>
            </a:pPr>
            <a:r>
              <a:rPr lang="es-CO" sz="3400" dirty="0"/>
              <a:t> </a:t>
            </a:r>
          </a:p>
          <a:p>
            <a:pPr marL="0" indent="0">
              <a:buNone/>
            </a:pPr>
            <a:r>
              <a:rPr lang="es-CO" sz="3400" dirty="0"/>
              <a:t>Donde </a:t>
            </a:r>
            <a:r>
              <a:rPr lang="es-CO" sz="3400" dirty="0">
                <a:solidFill>
                  <a:srgbClr val="C55A11"/>
                </a:solidFill>
                <a:effectLst/>
                <a:latin typeface="Arial" panose="020B0604020202020204" pitchFamily="34" charset="0"/>
                <a:ea typeface="Calibri" panose="020F0502020204030204" pitchFamily="34" charset="0"/>
              </a:rPr>
              <a:t>usuario</a:t>
            </a:r>
            <a:r>
              <a:rPr lang="es-CO" sz="2100" dirty="0">
                <a:solidFill>
                  <a:srgbClr val="2F5496"/>
                </a:solidFill>
                <a:effectLst/>
                <a:latin typeface="Arial" panose="020B0604020202020204" pitchFamily="34" charset="0"/>
                <a:ea typeface="Calibri" panose="020F0502020204030204" pitchFamily="34" charset="0"/>
              </a:rPr>
              <a:t> </a:t>
            </a:r>
            <a:r>
              <a:rPr lang="es-CO" sz="3400" dirty="0"/>
              <a:t>corresponda a tu usuario de EPM</a:t>
            </a:r>
          </a:p>
          <a:p>
            <a:pPr marL="0" indent="0">
              <a:buNone/>
            </a:pPr>
            <a:endParaRPr lang="es-CO" sz="2000" dirty="0"/>
          </a:p>
          <a:p>
            <a:pPr marL="0" indent="0">
              <a:buNone/>
            </a:pPr>
            <a:endParaRPr lang="es-CO" sz="2800" dirty="0"/>
          </a:p>
          <a:p>
            <a:pPr marL="0" indent="0">
              <a:buNone/>
            </a:pPr>
            <a:endParaRPr lang="es-CO" sz="2800" dirty="0"/>
          </a:p>
          <a:p>
            <a:endParaRPr lang="es-CO" sz="2800" dirty="0"/>
          </a:p>
          <a:p>
            <a:endParaRPr lang="es-CO" sz="2800" dirty="0"/>
          </a:p>
          <a:p>
            <a:endParaRPr lang="es-CO" sz="2800" dirty="0"/>
          </a:p>
          <a:p>
            <a:endParaRPr lang="es-CO" sz="2800" dirty="0"/>
          </a:p>
          <a:p>
            <a:endParaRPr lang="es-CO" sz="2800" dirty="0"/>
          </a:p>
          <a:p>
            <a:endParaRPr lang="es-CO" sz="2800" dirty="0"/>
          </a:p>
          <a:p>
            <a:endParaRPr lang="es-CO" sz="1800" dirty="0">
              <a:solidFill>
                <a:srgbClr val="2F5496"/>
              </a:solidFill>
              <a:latin typeface="Arial" panose="020B0604020202020204" pitchFamily="34" charset="0"/>
            </a:endParaRPr>
          </a:p>
        </p:txBody>
      </p:sp>
      <p:pic>
        <p:nvPicPr>
          <p:cNvPr id="7" name="Imagen 8" descr="​icono de Carpeta">
            <a:extLst>
              <a:ext uri="{FF2B5EF4-FFF2-40B4-BE49-F238E27FC236}">
                <a16:creationId xmlns:a16="http://schemas.microsoft.com/office/drawing/2014/main" id="{5C19C571-D360-481B-B475-6ACF23CFF64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071716" y="3863253"/>
            <a:ext cx="446366" cy="44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6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TRABAJO CON MULTICONDUCTORES</a:t>
            </a:r>
            <a:endParaRPr lang="es-CO" dirty="0"/>
          </a:p>
        </p:txBody>
      </p:sp>
      <p:sp>
        <p:nvSpPr>
          <p:cNvPr id="5" name="Marcador de contenido 4">
            <a:extLst>
              <a:ext uri="{FF2B5EF4-FFF2-40B4-BE49-F238E27FC236}">
                <a16:creationId xmlns:a16="http://schemas.microsoft.com/office/drawing/2014/main" id="{80DCC5FD-C39B-4B25-9475-EA353CB59846}"/>
              </a:ext>
            </a:extLst>
          </p:cNvPr>
          <p:cNvSpPr>
            <a:spLocks noGrp="1"/>
          </p:cNvSpPr>
          <p:nvPr>
            <p:ph idx="1"/>
          </p:nvPr>
        </p:nvSpPr>
        <p:spPr>
          <a:xfrm>
            <a:off x="1071716" y="1518082"/>
            <a:ext cx="9979742" cy="4545367"/>
          </a:xfrm>
        </p:spPr>
        <p:txBody>
          <a:bodyPr>
            <a:normAutofit lnSpcReduction="10000"/>
          </a:bodyPr>
          <a:lstStyle/>
          <a:p>
            <a:r>
              <a:rPr lang="es-CO" sz="1800" dirty="0"/>
              <a:t>En adelante se trabajara con el elemento </a:t>
            </a:r>
            <a:r>
              <a:rPr lang="es-CO" sz="1800" dirty="0">
                <a:solidFill>
                  <a:srgbClr val="FFC000"/>
                </a:solidFill>
              </a:rPr>
              <a:t>Cable Markers</a:t>
            </a:r>
            <a:r>
              <a:rPr lang="es-CO" sz="1800" dirty="0"/>
              <a:t> para la creación y gestión de los multiconductores en los proyectos, dejando de lado el uso de Layers para definirlos. Todos los multicondutores se crearán en la capa </a:t>
            </a:r>
            <a:r>
              <a:rPr lang="es-CO" sz="1800" dirty="0">
                <a:solidFill>
                  <a:srgbClr val="FFC000"/>
                </a:solidFill>
              </a:rPr>
              <a:t>WIRES</a:t>
            </a:r>
            <a:r>
              <a:rPr lang="es-CO" sz="1800" dirty="0"/>
              <a:t> y se definirán por medio del elemento </a:t>
            </a:r>
            <a:r>
              <a:rPr lang="es-CO" sz="1800" dirty="0">
                <a:solidFill>
                  <a:srgbClr val="FFC000"/>
                </a:solidFill>
              </a:rPr>
              <a:t>Cable Markers</a:t>
            </a:r>
            <a:r>
              <a:rPr lang="es-CO" sz="1800" dirty="0"/>
              <a:t>.</a:t>
            </a:r>
          </a:p>
          <a:p>
            <a:r>
              <a:rPr lang="es-CO" sz="1800" dirty="0"/>
              <a:t>Se creó la base de datos para el listado de multiconductores acorde al contrato actual. Para su funcionamiento en AutoCAD Electrical descarga el archivo </a:t>
            </a:r>
            <a:r>
              <a:rPr lang="es-CO" sz="1800" dirty="0">
                <a:solidFill>
                  <a:srgbClr val="FFC000"/>
                </a:solidFill>
              </a:rPr>
              <a:t>default_cat.mdb</a:t>
            </a:r>
          </a:p>
          <a:p>
            <a:endParaRPr lang="es-CO" sz="1800" dirty="0"/>
          </a:p>
          <a:p>
            <a:pPr marL="0" indent="0">
              <a:buNone/>
            </a:pPr>
            <a:r>
              <a:rPr lang="es-CO" sz="1300" dirty="0">
                <a:solidFill>
                  <a:srgbClr val="FFC000"/>
                </a:solidFill>
                <a:hlinkClick r:id="rId2">
                  <a:extLst>
                    <a:ext uri="{A12FA001-AC4F-418D-AE19-62706E023703}">
                      <ahyp:hlinkClr xmlns:ahyp="http://schemas.microsoft.com/office/drawing/2018/hyperlinkcolor" val="tx"/>
                    </a:ext>
                  </a:extLst>
                </a:hlinkClick>
              </a:rPr>
              <a:t>             default_cat.mdb</a:t>
            </a:r>
            <a:endParaRPr lang="es-CO" sz="1300" dirty="0">
              <a:solidFill>
                <a:srgbClr val="FFC000"/>
              </a:solidFill>
            </a:endParaRPr>
          </a:p>
          <a:p>
            <a:pPr marL="0" indent="0">
              <a:buNone/>
            </a:pPr>
            <a:r>
              <a:rPr lang="es-CO" sz="1800" dirty="0"/>
              <a:t>Para generar las listas de tendido y conexionado por medio del programa EPM </a:t>
            </a:r>
            <a:r>
              <a:rPr lang="es-CO" sz="1800" dirty="0" err="1"/>
              <a:t>Design</a:t>
            </a:r>
            <a:r>
              <a:rPr lang="es-CO" sz="1800" dirty="0"/>
              <a:t> Box es necesario tener la base de datos, usarla en el diseño y tener los archivos de configuración.</a:t>
            </a:r>
          </a:p>
          <a:p>
            <a:pPr marL="0" indent="0">
              <a:buNone/>
            </a:pPr>
            <a:endParaRPr lang="es-CO" sz="1800" dirty="0"/>
          </a:p>
          <a:p>
            <a:r>
              <a:rPr lang="es-CO" sz="1800" dirty="0"/>
              <a:t>Descárguelo y colóquelo en la siguiente ruta:</a:t>
            </a:r>
          </a:p>
          <a:p>
            <a:pPr marL="0" indent="0">
              <a:buNone/>
            </a:pPr>
            <a:r>
              <a:rPr lang="es-CO" sz="1800" dirty="0"/>
              <a:t>C:\Users\ </a:t>
            </a:r>
            <a:r>
              <a:rPr lang="es-CO" sz="1800" dirty="0">
                <a:solidFill>
                  <a:srgbClr val="C55A11"/>
                </a:solidFill>
                <a:effectLst/>
                <a:latin typeface="Arial" panose="020B0604020202020204" pitchFamily="34" charset="0"/>
                <a:ea typeface="Calibri" panose="020F0502020204030204" pitchFamily="34" charset="0"/>
              </a:rPr>
              <a:t>usuario</a:t>
            </a:r>
            <a:r>
              <a:rPr lang="es-CO" sz="1800" dirty="0"/>
              <a:t> \Documents\Acade 2021\AeData\en-US\Catalogs</a:t>
            </a:r>
          </a:p>
          <a:p>
            <a:pPr marL="0" indent="0">
              <a:buNone/>
            </a:pPr>
            <a:endParaRPr lang="es-CO" sz="1800" dirty="0">
              <a:effectLst/>
              <a:latin typeface="Calibri" panose="020F0502020204030204" pitchFamily="34" charset="0"/>
              <a:ea typeface="Calibri" panose="020F0502020204030204" pitchFamily="34" charset="0"/>
            </a:endParaRPr>
          </a:p>
          <a:p>
            <a:pPr marL="0" indent="0">
              <a:buNone/>
            </a:pPr>
            <a:r>
              <a:rPr lang="es-CO" sz="1800" dirty="0"/>
              <a:t>Donde</a:t>
            </a:r>
            <a:r>
              <a:rPr lang="es-CO" sz="1800" dirty="0">
                <a:solidFill>
                  <a:srgbClr val="2F5496"/>
                </a:solidFill>
                <a:effectLst/>
                <a:latin typeface="Arial" panose="020B0604020202020204" pitchFamily="34" charset="0"/>
                <a:ea typeface="Calibri" panose="020F0502020204030204" pitchFamily="34" charset="0"/>
              </a:rPr>
              <a:t> </a:t>
            </a:r>
            <a:r>
              <a:rPr lang="es-CO" sz="1800" dirty="0">
                <a:solidFill>
                  <a:srgbClr val="C55A11"/>
                </a:solidFill>
                <a:effectLst/>
                <a:latin typeface="Arial" panose="020B0604020202020204" pitchFamily="34" charset="0"/>
                <a:ea typeface="Calibri" panose="020F0502020204030204" pitchFamily="34" charset="0"/>
              </a:rPr>
              <a:t>usuario</a:t>
            </a:r>
            <a:r>
              <a:rPr lang="es-CO" sz="1800" dirty="0">
                <a:solidFill>
                  <a:srgbClr val="2F5496"/>
                </a:solidFill>
                <a:effectLst/>
                <a:latin typeface="Arial" panose="020B0604020202020204" pitchFamily="34" charset="0"/>
                <a:ea typeface="Calibri" panose="020F0502020204030204" pitchFamily="34" charset="0"/>
              </a:rPr>
              <a:t> </a:t>
            </a:r>
            <a:r>
              <a:rPr lang="es-CO" sz="1800" dirty="0"/>
              <a:t>corresponda a tu usuario de EPM</a:t>
            </a:r>
          </a:p>
          <a:p>
            <a:pPr marL="0" indent="0">
              <a:buNone/>
            </a:pPr>
            <a:endParaRPr lang="es-CO" dirty="0"/>
          </a:p>
        </p:txBody>
      </p:sp>
      <p:pic>
        <p:nvPicPr>
          <p:cNvPr id="11" name="Imagen 8" descr="​icono de Carpeta">
            <a:extLst>
              <a:ext uri="{FF2B5EF4-FFF2-40B4-BE49-F238E27FC236}">
                <a16:creationId xmlns:a16="http://schemas.microsoft.com/office/drawing/2014/main" id="{8FB4FD96-1399-4FFB-9C82-60E4074D320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140542" y="2982634"/>
            <a:ext cx="446366" cy="44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6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LIBRERÍA DE BLOQUES EPM</a:t>
            </a:r>
            <a:endParaRPr lang="es-CO" dirty="0"/>
          </a:p>
        </p:txBody>
      </p:sp>
      <p:sp>
        <p:nvSpPr>
          <p:cNvPr id="5" name="Marcador de contenido 4">
            <a:extLst>
              <a:ext uri="{FF2B5EF4-FFF2-40B4-BE49-F238E27FC236}">
                <a16:creationId xmlns:a16="http://schemas.microsoft.com/office/drawing/2014/main" id="{80DCC5FD-C39B-4B25-9475-EA353CB59846}"/>
              </a:ext>
            </a:extLst>
          </p:cNvPr>
          <p:cNvSpPr>
            <a:spLocks noGrp="1"/>
          </p:cNvSpPr>
          <p:nvPr>
            <p:ph idx="1"/>
          </p:nvPr>
        </p:nvSpPr>
        <p:spPr>
          <a:xfrm>
            <a:off x="1071716" y="1518082"/>
            <a:ext cx="9979742" cy="2769833"/>
          </a:xfrm>
        </p:spPr>
        <p:txBody>
          <a:bodyPr>
            <a:normAutofit fontScale="55000" lnSpcReduction="20000"/>
          </a:bodyPr>
          <a:lstStyle/>
          <a:p>
            <a:r>
              <a:rPr lang="es-CO" dirty="0"/>
              <a:t>La librerías de AutoCAD Electrical fueron modificadas y siguen siendo modificadas de acuerdo con los estándares definidos. Ahora la librerías de EPM se encuentra en un grupo independiente y la IEC en otro.</a:t>
            </a:r>
          </a:p>
          <a:p>
            <a:r>
              <a:rPr lang="es-CO" dirty="0"/>
              <a:t>Todos los bloques de IED´s y demás equipos usados en las ingenierías se encuentran en proceso de construcción. Simplificando su funcionamiento y optimizando su uso.</a:t>
            </a:r>
          </a:p>
          <a:p>
            <a:r>
              <a:rPr lang="es-CO" dirty="0"/>
              <a:t>Se crearon nuevos bloque especiales como referencias cruzadas personalizadas, puentes laterales automáticos, bloque de titulo estandarizado y en general se están redefiniendo los bloques que la conforman.</a:t>
            </a:r>
          </a:p>
          <a:p>
            <a:r>
              <a:rPr lang="es-CO" sz="2400" dirty="0"/>
              <a:t>La ruta para su descarga es:</a:t>
            </a:r>
          </a:p>
          <a:p>
            <a:pPr marL="0" indent="0">
              <a:buNone/>
            </a:pPr>
            <a:endParaRPr lang="es-CO" sz="2400" dirty="0"/>
          </a:p>
          <a:p>
            <a:pPr marL="0" indent="0">
              <a:buNone/>
            </a:pPr>
            <a:r>
              <a:rPr lang="es-CO" sz="2200" dirty="0">
                <a:solidFill>
                  <a:srgbClr val="FFC000"/>
                </a:solidFill>
                <a:hlinkClick r:id="rId2">
                  <a:extLst>
                    <a:ext uri="{A12FA001-AC4F-418D-AE19-62706E023703}">
                      <ahyp:hlinkClr xmlns:ahyp="http://schemas.microsoft.com/office/drawing/2018/hyperlinkcolor" val="tx"/>
                    </a:ext>
                  </a:extLst>
                </a:hlinkClick>
              </a:rPr>
              <a:t>                 01. Librerias</a:t>
            </a:r>
            <a:endParaRPr lang="es-CO" sz="2200" dirty="0">
              <a:solidFill>
                <a:srgbClr val="FFC000"/>
              </a:solidFill>
            </a:endParaRPr>
          </a:p>
          <a:p>
            <a:pPr marL="0" indent="0">
              <a:buNone/>
            </a:pPr>
            <a:endParaRPr lang="es-CO" sz="2200" dirty="0">
              <a:solidFill>
                <a:srgbClr val="FFC000"/>
              </a:solidFill>
            </a:endParaRPr>
          </a:p>
          <a:p>
            <a:r>
              <a:rPr lang="es-CO" dirty="0"/>
              <a:t>Debe colocar las carpetas  descargadas en las raíz del disco C.</a:t>
            </a:r>
          </a:p>
          <a:p>
            <a:endParaRPr lang="es-CO" dirty="0"/>
          </a:p>
          <a:p>
            <a:pPr marL="0" indent="0">
              <a:buNone/>
            </a:pPr>
            <a:endParaRPr lang="es-CO" sz="2800" dirty="0"/>
          </a:p>
          <a:p>
            <a:pPr marL="0" indent="0">
              <a:buNone/>
            </a:pPr>
            <a:endParaRPr lang="es-CO" dirty="0"/>
          </a:p>
        </p:txBody>
      </p:sp>
      <p:pic>
        <p:nvPicPr>
          <p:cNvPr id="12" name="Imagen 8" descr="​icono de Carpeta">
            <a:extLst>
              <a:ext uri="{FF2B5EF4-FFF2-40B4-BE49-F238E27FC236}">
                <a16:creationId xmlns:a16="http://schemas.microsoft.com/office/drawing/2014/main" id="{B601289E-3A40-4BFC-A7A0-4C52B4A2A81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229318" y="3081529"/>
            <a:ext cx="446366" cy="44636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3DC0FBC4-2C99-4E6C-9206-6D47660B531B}"/>
              </a:ext>
            </a:extLst>
          </p:cNvPr>
          <p:cNvPicPr>
            <a:picLocks noChangeAspect="1"/>
          </p:cNvPicPr>
          <p:nvPr/>
        </p:nvPicPr>
        <p:blipFill>
          <a:blip r:embed="rId5"/>
          <a:stretch>
            <a:fillRect/>
          </a:stretch>
        </p:blipFill>
        <p:spPr>
          <a:xfrm>
            <a:off x="2307120" y="4261859"/>
            <a:ext cx="3626908" cy="2156117"/>
          </a:xfrm>
          <a:prstGeom prst="rect">
            <a:avLst/>
          </a:prstGeom>
        </p:spPr>
      </p:pic>
      <p:pic>
        <p:nvPicPr>
          <p:cNvPr id="7" name="Imagen 6">
            <a:extLst>
              <a:ext uri="{FF2B5EF4-FFF2-40B4-BE49-F238E27FC236}">
                <a16:creationId xmlns:a16="http://schemas.microsoft.com/office/drawing/2014/main" id="{7BBC0C8F-F37F-461E-9B25-665EE7FD388A}"/>
              </a:ext>
            </a:extLst>
          </p:cNvPr>
          <p:cNvPicPr>
            <a:picLocks noChangeAspect="1"/>
          </p:cNvPicPr>
          <p:nvPr/>
        </p:nvPicPr>
        <p:blipFill>
          <a:blip r:embed="rId6"/>
          <a:stretch>
            <a:fillRect/>
          </a:stretch>
        </p:blipFill>
        <p:spPr>
          <a:xfrm>
            <a:off x="6710445" y="4249342"/>
            <a:ext cx="3626908" cy="2168634"/>
          </a:xfrm>
          <a:prstGeom prst="rect">
            <a:avLst/>
          </a:prstGeom>
        </p:spPr>
      </p:pic>
    </p:spTree>
    <p:extLst>
      <p:ext uri="{BB962C8B-B14F-4D97-AF65-F5344CB8AC3E}">
        <p14:creationId xmlns:p14="http://schemas.microsoft.com/office/powerpoint/2010/main" val="358964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LIBRERÍA DE BLOQUES EPM</a:t>
            </a:r>
            <a:endParaRPr lang="es-CO" dirty="0"/>
          </a:p>
        </p:txBody>
      </p:sp>
      <p:sp>
        <p:nvSpPr>
          <p:cNvPr id="5" name="Marcador de contenido 4">
            <a:extLst>
              <a:ext uri="{FF2B5EF4-FFF2-40B4-BE49-F238E27FC236}">
                <a16:creationId xmlns:a16="http://schemas.microsoft.com/office/drawing/2014/main" id="{80DCC5FD-C39B-4B25-9475-EA353CB59846}"/>
              </a:ext>
            </a:extLst>
          </p:cNvPr>
          <p:cNvSpPr>
            <a:spLocks noGrp="1"/>
          </p:cNvSpPr>
          <p:nvPr>
            <p:ph idx="1"/>
          </p:nvPr>
        </p:nvSpPr>
        <p:spPr>
          <a:xfrm>
            <a:off x="1071716" y="1118586"/>
            <a:ext cx="9979742" cy="5184560"/>
          </a:xfrm>
        </p:spPr>
        <p:txBody>
          <a:bodyPr>
            <a:normAutofit fontScale="55000" lnSpcReduction="20000"/>
          </a:bodyPr>
          <a:lstStyle/>
          <a:p>
            <a:r>
              <a:rPr lang="es-CO" dirty="0"/>
              <a:t>Para el correcto funcionamiento de las librerías se debe descargar la carpeta de imágenes </a:t>
            </a:r>
          </a:p>
          <a:p>
            <a:endParaRPr lang="es-CO" dirty="0"/>
          </a:p>
          <a:p>
            <a:pPr marL="0" indent="0">
              <a:buNone/>
            </a:pPr>
            <a:r>
              <a:rPr lang="es-CO" sz="2000" dirty="0">
                <a:solidFill>
                  <a:srgbClr val="FFC000"/>
                </a:solidFill>
                <a:hlinkClick r:id="rId2">
                  <a:extLst>
                    <a:ext uri="{A12FA001-AC4F-418D-AE19-62706E023703}">
                      <ahyp:hlinkClr xmlns:ahyp="http://schemas.microsoft.com/office/drawing/2018/hyperlinkcolor" val="tx"/>
                    </a:ext>
                  </a:extLst>
                </a:hlinkClick>
              </a:rPr>
              <a:t>              IMAGES</a:t>
            </a:r>
            <a:endParaRPr lang="es-CO" dirty="0"/>
          </a:p>
          <a:p>
            <a:pPr marL="0" indent="0">
              <a:buNone/>
            </a:pPr>
            <a:r>
              <a:rPr lang="es-CO" dirty="0"/>
              <a:t>Y colocarla en la síguete ruta:</a:t>
            </a:r>
          </a:p>
          <a:p>
            <a:pPr marL="0" indent="0">
              <a:buNone/>
            </a:pPr>
            <a:endParaRPr lang="es-CO" dirty="0"/>
          </a:p>
          <a:p>
            <a:pPr marL="0" indent="0">
              <a:buNone/>
            </a:pPr>
            <a:r>
              <a:rPr lang="es-CO" dirty="0"/>
              <a:t>C:\Users\</a:t>
            </a:r>
            <a:r>
              <a:rPr lang="es-CO" sz="2800" dirty="0">
                <a:solidFill>
                  <a:srgbClr val="C55A11"/>
                </a:solidFill>
                <a:effectLst/>
                <a:latin typeface="Arial" panose="020B0604020202020204" pitchFamily="34" charset="0"/>
                <a:ea typeface="Calibri" panose="020F0502020204030204" pitchFamily="34" charset="0"/>
              </a:rPr>
              <a:t>usuario</a:t>
            </a:r>
            <a:r>
              <a:rPr lang="es-CO" dirty="0"/>
              <a:t>\AppData\Roaming\Autodesk\AutoCAD Electrical 2021\R24.0\enu\Support</a:t>
            </a:r>
          </a:p>
          <a:p>
            <a:pPr marL="449580" indent="0">
              <a:buNone/>
            </a:pPr>
            <a:endParaRPr lang="es-CO" dirty="0"/>
          </a:p>
          <a:p>
            <a:pPr marL="449580" indent="0">
              <a:buNone/>
            </a:pPr>
            <a:r>
              <a:rPr lang="es-CO" dirty="0"/>
              <a:t>Remplazar </a:t>
            </a:r>
            <a:r>
              <a:rPr lang="es-CO" sz="2700" dirty="0">
                <a:solidFill>
                  <a:srgbClr val="C55A11"/>
                </a:solidFill>
                <a:latin typeface="Arial" panose="020B0604020202020204" pitchFamily="34" charset="0"/>
              </a:rPr>
              <a:t>usuario </a:t>
            </a:r>
            <a:r>
              <a:rPr lang="es-CO" dirty="0"/>
              <a:t>por tu usuario de EPM</a:t>
            </a:r>
          </a:p>
          <a:p>
            <a:pPr marL="449580" indent="0">
              <a:buNone/>
            </a:pPr>
            <a:endParaRPr lang="es-CO" dirty="0"/>
          </a:p>
          <a:p>
            <a:r>
              <a:rPr lang="es-CO" dirty="0"/>
              <a:t>La gestión del menú de símbolos de la biblioteca se administra con el archivo de menú</a:t>
            </a:r>
          </a:p>
          <a:p>
            <a:pPr marL="0" indent="0">
              <a:buNone/>
            </a:pPr>
            <a:r>
              <a:rPr lang="es-CO" dirty="0"/>
              <a:t>        Para lograrlo se creo el archivo </a:t>
            </a:r>
            <a:r>
              <a:rPr lang="es-CO" sz="2100" dirty="0">
                <a:solidFill>
                  <a:srgbClr val="FFC000"/>
                </a:solidFill>
              </a:rPr>
              <a:t>ACE_EPM_BIBLIOTECA.DAT</a:t>
            </a:r>
          </a:p>
          <a:p>
            <a:pPr marL="0" indent="0">
              <a:buNone/>
            </a:pPr>
            <a:endParaRPr lang="es-CO" dirty="0"/>
          </a:p>
          <a:p>
            <a:pPr marL="0" indent="0">
              <a:buNone/>
            </a:pPr>
            <a:r>
              <a:rPr lang="es-CO" dirty="0"/>
              <a:t>Se debe descargar de la siguiente ruta:</a:t>
            </a:r>
          </a:p>
          <a:p>
            <a:pPr marL="0" indent="0">
              <a:buNone/>
            </a:pPr>
            <a:endParaRPr lang="es-CO" dirty="0"/>
          </a:p>
          <a:p>
            <a:pPr marL="0" indent="0">
              <a:buNone/>
            </a:pPr>
            <a:r>
              <a:rPr lang="es-CO" sz="2000" dirty="0">
                <a:solidFill>
                  <a:srgbClr val="FFC000"/>
                </a:solidFill>
                <a:hlinkClick r:id="rId3">
                  <a:extLst>
                    <a:ext uri="{A12FA001-AC4F-418D-AE19-62706E023703}">
                      <ahyp:hlinkClr xmlns:ahyp="http://schemas.microsoft.com/office/drawing/2018/hyperlinkcolor" val="tx"/>
                    </a:ext>
                  </a:extLst>
                </a:hlinkClick>
              </a:rPr>
              <a:t>                ACE_EPM_BIBLIOTECA.DAT</a:t>
            </a:r>
            <a:endParaRPr lang="es-CO" sz="2000" dirty="0">
              <a:solidFill>
                <a:srgbClr val="FFC000"/>
              </a:solidFill>
            </a:endParaRPr>
          </a:p>
          <a:p>
            <a:pPr marL="0" indent="0">
              <a:buNone/>
            </a:pPr>
            <a:r>
              <a:rPr lang="es-CO" dirty="0"/>
              <a:t>Coloque el archivo descargado en la siguiente ruta en su equipo:</a:t>
            </a:r>
          </a:p>
          <a:p>
            <a:pPr marL="0" indent="0">
              <a:buNone/>
            </a:pPr>
            <a:r>
              <a:rPr lang="es-CO" dirty="0"/>
              <a:t>C:\Users\</a:t>
            </a:r>
            <a:r>
              <a:rPr lang="es-CO" sz="2700" dirty="0">
                <a:solidFill>
                  <a:srgbClr val="C55A11"/>
                </a:solidFill>
                <a:latin typeface="Arial" panose="020B0604020202020204" pitchFamily="34" charset="0"/>
              </a:rPr>
              <a:t>usuario</a:t>
            </a:r>
            <a:r>
              <a:rPr lang="es-CO" dirty="0"/>
              <a:t>\AppData\Roaming\Autodesk\AutoCAD Electrical 2021\R24.0\enu\Support</a:t>
            </a:r>
          </a:p>
          <a:p>
            <a:pPr marL="449580" indent="0">
              <a:buNone/>
            </a:pPr>
            <a:endParaRPr lang="es-CO" sz="2000" dirty="0"/>
          </a:p>
          <a:p>
            <a:pPr marL="449580" indent="0">
              <a:buNone/>
            </a:pPr>
            <a:r>
              <a:rPr lang="es-CO" dirty="0"/>
              <a:t>Remplazar</a:t>
            </a:r>
            <a:r>
              <a:rPr lang="es-CO" sz="2000" dirty="0"/>
              <a:t> </a:t>
            </a:r>
            <a:r>
              <a:rPr lang="es-CO" sz="2700" dirty="0">
                <a:solidFill>
                  <a:srgbClr val="C55A11"/>
                </a:solidFill>
                <a:latin typeface="Arial" panose="020B0604020202020204" pitchFamily="34" charset="0"/>
              </a:rPr>
              <a:t>usuario</a:t>
            </a:r>
            <a:r>
              <a:rPr lang="es-CO" sz="1400" dirty="0">
                <a:solidFill>
                  <a:srgbClr val="2F5496"/>
                </a:solidFill>
                <a:effectLst/>
                <a:latin typeface="Arial" panose="020B0604020202020204" pitchFamily="34" charset="0"/>
                <a:ea typeface="Calibri" panose="020F0502020204030204" pitchFamily="34" charset="0"/>
              </a:rPr>
              <a:t> </a:t>
            </a:r>
            <a:r>
              <a:rPr lang="es-CO" dirty="0"/>
              <a:t>por tu usuario de EPM</a:t>
            </a:r>
          </a:p>
          <a:p>
            <a:pPr marL="0" indent="0">
              <a:buNone/>
            </a:pPr>
            <a:endParaRPr lang="es-CO" sz="2000" dirty="0">
              <a:solidFill>
                <a:srgbClr val="FFC000"/>
              </a:solidFill>
            </a:endParaRPr>
          </a:p>
          <a:p>
            <a:pPr marL="0" indent="0">
              <a:buNone/>
            </a:pPr>
            <a:endParaRPr lang="es-CO" dirty="0"/>
          </a:p>
          <a:p>
            <a:pPr marL="0" indent="0">
              <a:buNone/>
            </a:pPr>
            <a:endParaRPr lang="es-CO" dirty="0"/>
          </a:p>
        </p:txBody>
      </p:sp>
      <p:pic>
        <p:nvPicPr>
          <p:cNvPr id="12" name="Imagen 8" descr="​icono de Carpeta">
            <a:extLst>
              <a:ext uri="{FF2B5EF4-FFF2-40B4-BE49-F238E27FC236}">
                <a16:creationId xmlns:a16="http://schemas.microsoft.com/office/drawing/2014/main" id="{B601289E-3A40-4BFC-A7A0-4C52B4A2A81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flipV="1">
            <a:off x="1107750" y="1449771"/>
            <a:ext cx="446366" cy="44636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8" descr="​icono de Carpeta">
            <a:extLst>
              <a:ext uri="{FF2B5EF4-FFF2-40B4-BE49-F238E27FC236}">
                <a16:creationId xmlns:a16="http://schemas.microsoft.com/office/drawing/2014/main" id="{7271BF51-26E8-461E-99D2-2B9EA8B1FF1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flipV="1">
            <a:off x="1140542" y="4738681"/>
            <a:ext cx="446366" cy="44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22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LIBRERÍA DE BLOQUES EPM</a:t>
            </a:r>
            <a:endParaRPr lang="es-CO" dirty="0"/>
          </a:p>
        </p:txBody>
      </p:sp>
      <p:sp>
        <p:nvSpPr>
          <p:cNvPr id="5" name="Marcador de contenido 4">
            <a:extLst>
              <a:ext uri="{FF2B5EF4-FFF2-40B4-BE49-F238E27FC236}">
                <a16:creationId xmlns:a16="http://schemas.microsoft.com/office/drawing/2014/main" id="{80DCC5FD-C39B-4B25-9475-EA353CB59846}"/>
              </a:ext>
            </a:extLst>
          </p:cNvPr>
          <p:cNvSpPr>
            <a:spLocks noGrp="1"/>
          </p:cNvSpPr>
          <p:nvPr>
            <p:ph idx="1"/>
          </p:nvPr>
        </p:nvSpPr>
        <p:spPr>
          <a:xfrm>
            <a:off x="1046847" y="1287843"/>
            <a:ext cx="9979742" cy="710214"/>
          </a:xfrm>
        </p:spPr>
        <p:txBody>
          <a:bodyPr>
            <a:normAutofit fontScale="70000" lnSpcReduction="20000"/>
          </a:bodyPr>
          <a:lstStyle/>
          <a:p>
            <a:r>
              <a:rPr lang="es-CO" dirty="0"/>
              <a:t>Para las personas que presenten problemas con la descarga de las librerías debido al tamaño y volumen de los datos, sincronizar las carpetas de librerías en los equipos y luego copiar las librerías en la raíz del disco C.</a:t>
            </a:r>
          </a:p>
        </p:txBody>
      </p:sp>
      <p:pic>
        <p:nvPicPr>
          <p:cNvPr id="13" name="Imagen 12">
            <a:extLst>
              <a:ext uri="{FF2B5EF4-FFF2-40B4-BE49-F238E27FC236}">
                <a16:creationId xmlns:a16="http://schemas.microsoft.com/office/drawing/2014/main" id="{1748C161-35A0-4971-86CF-415C13B7F48B}"/>
              </a:ext>
            </a:extLst>
          </p:cNvPr>
          <p:cNvPicPr/>
          <p:nvPr/>
        </p:nvPicPr>
        <p:blipFill rotWithShape="1">
          <a:blip r:embed="rId2"/>
          <a:srcRect t="17633" b="12836"/>
          <a:stretch/>
        </p:blipFill>
        <p:spPr bwMode="auto">
          <a:xfrm>
            <a:off x="346229" y="2112885"/>
            <a:ext cx="8256233" cy="3559946"/>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FE4BFA2A-B4E8-497A-90C3-4D1A538A32FD}"/>
              </a:ext>
            </a:extLst>
          </p:cNvPr>
          <p:cNvPicPr>
            <a:picLocks noChangeAspect="1"/>
          </p:cNvPicPr>
          <p:nvPr/>
        </p:nvPicPr>
        <p:blipFill>
          <a:blip r:embed="rId3"/>
          <a:stretch>
            <a:fillRect/>
          </a:stretch>
        </p:blipFill>
        <p:spPr>
          <a:xfrm>
            <a:off x="8798489" y="2450158"/>
            <a:ext cx="2706971" cy="2481390"/>
          </a:xfrm>
          <a:prstGeom prst="rect">
            <a:avLst/>
          </a:prstGeom>
        </p:spPr>
      </p:pic>
    </p:spTree>
    <p:extLst>
      <p:ext uri="{BB962C8B-B14F-4D97-AF65-F5344CB8AC3E}">
        <p14:creationId xmlns:p14="http://schemas.microsoft.com/office/powerpoint/2010/main" val="294035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PROYECTO BASE</a:t>
            </a:r>
          </a:p>
        </p:txBody>
      </p:sp>
      <p:sp>
        <p:nvSpPr>
          <p:cNvPr id="5" name="Marcador de contenido 4">
            <a:extLst>
              <a:ext uri="{FF2B5EF4-FFF2-40B4-BE49-F238E27FC236}">
                <a16:creationId xmlns:a16="http://schemas.microsoft.com/office/drawing/2014/main" id="{B2444148-FA76-4AA9-90A8-6A4027AB85AF}"/>
              </a:ext>
            </a:extLst>
          </p:cNvPr>
          <p:cNvSpPr>
            <a:spLocks noGrp="1"/>
          </p:cNvSpPr>
          <p:nvPr>
            <p:ph idx="1"/>
          </p:nvPr>
        </p:nvSpPr>
        <p:spPr>
          <a:xfrm>
            <a:off x="1071716" y="1602659"/>
            <a:ext cx="9979742" cy="2481069"/>
          </a:xfrm>
        </p:spPr>
        <p:txBody>
          <a:bodyPr>
            <a:normAutofit fontScale="62500" lnSpcReduction="20000"/>
          </a:bodyPr>
          <a:lstStyle/>
          <a:p>
            <a:r>
              <a:rPr lang="es-CO" sz="2800" dirty="0"/>
              <a:t>En adelante para la creación de las plantillas y cualquier proyecto nuevo se debe partir de proyecto base creado, el cual ya esta configurado con los bloques, atributos, rótulos y layers estandarizados en el diseño C&amp;P y SAS.</a:t>
            </a:r>
          </a:p>
          <a:p>
            <a:r>
              <a:rPr lang="es-CO" sz="2800" dirty="0"/>
              <a:t>Ruta de descarga:</a:t>
            </a:r>
          </a:p>
          <a:p>
            <a:pPr marL="0" indent="0">
              <a:buNone/>
            </a:pPr>
            <a:endParaRPr lang="es-CO" sz="2800" dirty="0"/>
          </a:p>
          <a:p>
            <a:pPr marL="0" indent="0">
              <a:buNone/>
            </a:pPr>
            <a:r>
              <a:rPr lang="es-CO" sz="2000" dirty="0">
                <a:solidFill>
                  <a:srgbClr val="FFC000"/>
                </a:solidFill>
                <a:hlinkClick r:id="rId2">
                  <a:extLst>
                    <a:ext uri="{A12FA001-AC4F-418D-AE19-62706E023703}">
                      <ahyp:hlinkClr xmlns:ahyp="http://schemas.microsoft.com/office/drawing/2018/hyperlinkcolor" val="tx"/>
                    </a:ext>
                  </a:extLst>
                </a:hlinkClick>
              </a:rPr>
              <a:t>            </a:t>
            </a:r>
            <a:r>
              <a:rPr lang="es-CO" sz="2000" dirty="0">
                <a:solidFill>
                  <a:srgbClr val="FFC000"/>
                </a:solidFill>
                <a:hlinkClick r:id="rId3">
                  <a:extLst>
                    <a:ext uri="{A12FA001-AC4F-418D-AE19-62706E023703}">
                      <ahyp:hlinkClr xmlns:ahyp="http://schemas.microsoft.com/office/drawing/2018/hyperlinkcolor" val="tx"/>
                    </a:ext>
                  </a:extLst>
                </a:hlinkClick>
              </a:rPr>
              <a:t>04. Plantilla A4 EPM Electrical</a:t>
            </a:r>
            <a:endParaRPr lang="es-CO" sz="2000" dirty="0">
              <a:solidFill>
                <a:srgbClr val="FFC000"/>
              </a:solidFill>
            </a:endParaRPr>
          </a:p>
          <a:p>
            <a:pPr marL="0" indent="0">
              <a:buNone/>
            </a:pPr>
            <a:endParaRPr lang="es-CO" sz="2800" dirty="0"/>
          </a:p>
          <a:p>
            <a:r>
              <a:rPr lang="es-CO" sz="2800" dirty="0"/>
              <a:t>Una vez se creen las plantillas se partirá de estas para crear un proyecto nuevo y solo se acudirá a </a:t>
            </a:r>
            <a:r>
              <a:rPr lang="es-CO" sz="2800" dirty="0">
                <a:solidFill>
                  <a:srgbClr val="FFC000"/>
                </a:solidFill>
              </a:rPr>
              <a:t>Pantilla A4 EPM Electrical-WDL-WDP-WDT </a:t>
            </a:r>
            <a:r>
              <a:rPr lang="es-CO" sz="2800" dirty="0"/>
              <a:t>para crear una plantilla nueva.</a:t>
            </a:r>
          </a:p>
          <a:p>
            <a:endParaRPr lang="es-CO" sz="2800" dirty="0"/>
          </a:p>
          <a:p>
            <a:endParaRPr lang="es-CO" sz="2800" dirty="0"/>
          </a:p>
        </p:txBody>
      </p:sp>
      <p:pic>
        <p:nvPicPr>
          <p:cNvPr id="11" name="Imagen 8" descr="​icono de Carpeta">
            <a:extLst>
              <a:ext uri="{FF2B5EF4-FFF2-40B4-BE49-F238E27FC236}">
                <a16:creationId xmlns:a16="http://schemas.microsoft.com/office/drawing/2014/main" id="{994B2041-563D-4BD4-908D-C63C880CAD5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flipV="1">
            <a:off x="1095055" y="2686592"/>
            <a:ext cx="446366" cy="44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72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CO" dirty="0"/>
              <a:t>GENERACIÓN DE LISTAS DE ALAMBRADO, CONEXIONADO Y TENDIDO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5"/>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62975"/>
            <a:ext cx="9979742" cy="2263099"/>
          </a:xfrm>
        </p:spPr>
        <p:txBody>
          <a:bodyPr>
            <a:normAutofit fontScale="47500" lnSpcReduction="20000"/>
          </a:bodyPr>
          <a:lstStyle/>
          <a:p>
            <a:r>
              <a:rPr lang="es-CO" dirty="0"/>
              <a:t>Para la generación de los listados de alambrado, conexionado y tendido se ha creado el programa EPM </a:t>
            </a:r>
            <a:r>
              <a:rPr lang="es-CO" dirty="0" err="1"/>
              <a:t>Design</a:t>
            </a:r>
            <a:r>
              <a:rPr lang="es-CO" dirty="0"/>
              <a:t> Box, que permite automatizar la creación de estos entregables.</a:t>
            </a:r>
          </a:p>
          <a:p>
            <a:r>
              <a:rPr lang="es-CO" dirty="0"/>
              <a:t>Para su funcionamiento se debe trabajan con los parámetros y layers descritos anteriormente y usar los archivos de configuración antes mencionados.</a:t>
            </a:r>
          </a:p>
          <a:p>
            <a:r>
              <a:rPr lang="es-CO" dirty="0"/>
              <a:t>El programa EPM </a:t>
            </a:r>
            <a:r>
              <a:rPr lang="es-CO" dirty="0" err="1"/>
              <a:t>Design</a:t>
            </a:r>
            <a:r>
              <a:rPr lang="es-CO" dirty="0"/>
              <a:t> Box también verifica errores señalando dende se encuentra y que tipo de errores. Por lo tanto antes de generar el entregable se debe regresar al diseño y corregir los errores detectados.</a:t>
            </a:r>
          </a:p>
          <a:p>
            <a:r>
              <a:rPr lang="es-CO" dirty="0"/>
              <a:t>El programa EPM </a:t>
            </a:r>
            <a:r>
              <a:rPr lang="es-CO" dirty="0" err="1"/>
              <a:t>Design</a:t>
            </a:r>
            <a:r>
              <a:rPr lang="es-CO" dirty="0"/>
              <a:t> Box organizará las listas de tendido y conexionado en el formato estandarizado y las agrupara por tablero.</a:t>
            </a:r>
          </a:p>
          <a:p>
            <a:r>
              <a:rPr lang="es-CO" dirty="0"/>
              <a:t>El programa EPM </a:t>
            </a:r>
            <a:r>
              <a:rPr lang="es-CO" dirty="0" err="1"/>
              <a:t>Design</a:t>
            </a:r>
            <a:r>
              <a:rPr lang="es-CO" dirty="0"/>
              <a:t> Box organizará las listas de alambrado agrupado las conexiones por equipo para facilitar su lectura, de la misma manera agrupará los puentes metálicos y señala los puentes consecutivos para  facilitar su lectura y montaje.</a:t>
            </a:r>
          </a:p>
          <a:p>
            <a:r>
              <a:rPr lang="es-CO" dirty="0"/>
              <a:t>El programa EPM </a:t>
            </a:r>
            <a:r>
              <a:rPr lang="es-CO" dirty="0" err="1"/>
              <a:t>Design</a:t>
            </a:r>
            <a:r>
              <a:rPr lang="es-CO" dirty="0"/>
              <a:t> Box permitirá definir las cantidades y tipo de multiconductores ingresando al distancia de cada trayecto, generando un informe con la cantidad total, tipo de multiconductor y número de contrato. Esto aplicara para los proyectos nuevos o donde la ruta de los multiconductores estén claras.</a:t>
            </a:r>
          </a:p>
        </p:txBody>
      </p:sp>
      <p:pic>
        <p:nvPicPr>
          <p:cNvPr id="12" name="Imagen 11">
            <a:extLst>
              <a:ext uri="{FF2B5EF4-FFF2-40B4-BE49-F238E27FC236}">
                <a16:creationId xmlns:a16="http://schemas.microsoft.com/office/drawing/2014/main" id="{ADF598F8-2D3A-4242-A30A-077FF14008D3}"/>
              </a:ext>
            </a:extLst>
          </p:cNvPr>
          <p:cNvPicPr>
            <a:picLocks noChangeAspect="1"/>
          </p:cNvPicPr>
          <p:nvPr/>
        </p:nvPicPr>
        <p:blipFill>
          <a:blip r:embed="rId2"/>
          <a:stretch>
            <a:fillRect/>
          </a:stretch>
        </p:blipFill>
        <p:spPr>
          <a:xfrm>
            <a:off x="6758412" y="3205427"/>
            <a:ext cx="1763864" cy="849268"/>
          </a:xfrm>
          <a:prstGeom prst="rect">
            <a:avLst/>
          </a:prstGeom>
        </p:spPr>
      </p:pic>
      <p:pic>
        <p:nvPicPr>
          <p:cNvPr id="14" name="Imagen 13">
            <a:extLst>
              <a:ext uri="{FF2B5EF4-FFF2-40B4-BE49-F238E27FC236}">
                <a16:creationId xmlns:a16="http://schemas.microsoft.com/office/drawing/2014/main" id="{461AD474-4869-40FD-9E08-FF991AA9C610}"/>
              </a:ext>
            </a:extLst>
          </p:cNvPr>
          <p:cNvPicPr>
            <a:picLocks noChangeAspect="1"/>
          </p:cNvPicPr>
          <p:nvPr/>
        </p:nvPicPr>
        <p:blipFill>
          <a:blip r:embed="rId3"/>
          <a:stretch>
            <a:fillRect/>
          </a:stretch>
        </p:blipFill>
        <p:spPr>
          <a:xfrm>
            <a:off x="6758412" y="4228515"/>
            <a:ext cx="1763864" cy="809535"/>
          </a:xfrm>
          <a:prstGeom prst="rect">
            <a:avLst/>
          </a:prstGeom>
        </p:spPr>
      </p:pic>
      <p:pic>
        <p:nvPicPr>
          <p:cNvPr id="16" name="Imagen 15">
            <a:extLst>
              <a:ext uri="{FF2B5EF4-FFF2-40B4-BE49-F238E27FC236}">
                <a16:creationId xmlns:a16="http://schemas.microsoft.com/office/drawing/2014/main" id="{81C9529A-FF88-4BE7-A4EB-17163ADB7B14}"/>
              </a:ext>
            </a:extLst>
          </p:cNvPr>
          <p:cNvPicPr>
            <a:picLocks noChangeAspect="1"/>
          </p:cNvPicPr>
          <p:nvPr/>
        </p:nvPicPr>
        <p:blipFill>
          <a:blip r:embed="rId4"/>
          <a:stretch>
            <a:fillRect/>
          </a:stretch>
        </p:blipFill>
        <p:spPr>
          <a:xfrm>
            <a:off x="6767003" y="5239027"/>
            <a:ext cx="1763864" cy="836870"/>
          </a:xfrm>
          <a:prstGeom prst="rect">
            <a:avLst/>
          </a:prstGeom>
        </p:spPr>
      </p:pic>
      <p:pic>
        <p:nvPicPr>
          <p:cNvPr id="18" name="Imagen 17">
            <a:extLst>
              <a:ext uri="{FF2B5EF4-FFF2-40B4-BE49-F238E27FC236}">
                <a16:creationId xmlns:a16="http://schemas.microsoft.com/office/drawing/2014/main" id="{6AB039F1-2223-4E6E-9459-14A49D427C05}"/>
              </a:ext>
            </a:extLst>
          </p:cNvPr>
          <p:cNvPicPr>
            <a:picLocks noChangeAspect="1"/>
          </p:cNvPicPr>
          <p:nvPr/>
        </p:nvPicPr>
        <p:blipFill>
          <a:blip r:embed="rId5"/>
          <a:stretch>
            <a:fillRect/>
          </a:stretch>
        </p:blipFill>
        <p:spPr>
          <a:xfrm>
            <a:off x="8728455" y="3599895"/>
            <a:ext cx="3010516" cy="1513696"/>
          </a:xfrm>
          <a:prstGeom prst="rect">
            <a:avLst/>
          </a:prstGeom>
        </p:spPr>
      </p:pic>
      <p:pic>
        <p:nvPicPr>
          <p:cNvPr id="15" name="Imagen 14">
            <a:extLst>
              <a:ext uri="{FF2B5EF4-FFF2-40B4-BE49-F238E27FC236}">
                <a16:creationId xmlns:a16="http://schemas.microsoft.com/office/drawing/2014/main" id="{4B05BDA1-2876-46E0-93A6-701631A62D76}"/>
              </a:ext>
            </a:extLst>
          </p:cNvPr>
          <p:cNvPicPr>
            <a:picLocks noChangeAspect="1"/>
          </p:cNvPicPr>
          <p:nvPr/>
        </p:nvPicPr>
        <p:blipFill>
          <a:blip r:embed="rId6"/>
          <a:stretch>
            <a:fillRect/>
          </a:stretch>
        </p:blipFill>
        <p:spPr>
          <a:xfrm>
            <a:off x="1498826" y="3367052"/>
            <a:ext cx="4907102" cy="2874118"/>
          </a:xfrm>
          <a:prstGeom prst="rect">
            <a:avLst/>
          </a:prstGeom>
        </p:spPr>
      </p:pic>
    </p:spTree>
    <p:extLst>
      <p:ext uri="{BB962C8B-B14F-4D97-AF65-F5344CB8AC3E}">
        <p14:creationId xmlns:p14="http://schemas.microsoft.com/office/powerpoint/2010/main" val="2256633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CO" dirty="0"/>
              <a:t>PUNTOS DE CONEXIÓN EN REFERENCIAS CRUZADAS</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54097"/>
            <a:ext cx="9979742" cy="3034922"/>
          </a:xfrm>
        </p:spPr>
        <p:txBody>
          <a:bodyPr>
            <a:normAutofit fontScale="47500" lnSpcReduction="20000"/>
          </a:bodyPr>
          <a:lstStyle/>
          <a:p>
            <a:r>
              <a:rPr lang="es-CO" dirty="0"/>
              <a:t>En adelante se colocara la información de punto de conexión en las referencias cruzadas. Para el propósito se modificaron los bloques de referencias cruzadas y se programó un algoritmo en el EPM </a:t>
            </a:r>
            <a:r>
              <a:rPr lang="es-CO" dirty="0" err="1"/>
              <a:t>Design</a:t>
            </a:r>
            <a:r>
              <a:rPr lang="es-CO" dirty="0"/>
              <a:t> Box que permite obtener esta información para ser importada a los diagramas esquemáticos.</a:t>
            </a:r>
          </a:p>
          <a:p>
            <a:r>
              <a:rPr lang="es-CO" dirty="0"/>
              <a:t>Para  hacerlo se debe exportar el archivo </a:t>
            </a:r>
            <a:r>
              <a:rPr lang="es-CO" dirty="0">
                <a:solidFill>
                  <a:srgbClr val="FFC000"/>
                </a:solidFill>
              </a:rPr>
              <a:t>Wire Number Signal Arrows </a:t>
            </a:r>
            <a:r>
              <a:rPr lang="es-CO" dirty="0"/>
              <a:t>junto con el archivo </a:t>
            </a:r>
            <a:r>
              <a:rPr lang="es-CO" dirty="0">
                <a:solidFill>
                  <a:srgbClr val="FFC000"/>
                </a:solidFill>
              </a:rPr>
              <a:t>Fron To </a:t>
            </a:r>
            <a:r>
              <a:rPr lang="es-CO" dirty="0"/>
              <a:t>o </a:t>
            </a:r>
            <a:r>
              <a:rPr lang="es-CO" dirty="0">
                <a:solidFill>
                  <a:srgbClr val="FFC000"/>
                </a:solidFill>
              </a:rPr>
              <a:t>Cable Fron To </a:t>
            </a:r>
            <a:r>
              <a:rPr lang="es-CO" dirty="0"/>
              <a:t>según corresponda, alimentar con estos al EPM </a:t>
            </a:r>
            <a:r>
              <a:rPr lang="es-CO" dirty="0" err="1"/>
              <a:t>Design</a:t>
            </a:r>
            <a:r>
              <a:rPr lang="es-CO" dirty="0"/>
              <a:t> Box y este devolverá un nuevo archivo </a:t>
            </a:r>
            <a:r>
              <a:rPr lang="es-CO" dirty="0">
                <a:solidFill>
                  <a:srgbClr val="FFC000"/>
                </a:solidFill>
              </a:rPr>
              <a:t>Wire Number Signal Arrows  </a:t>
            </a:r>
            <a:r>
              <a:rPr lang="es-CO" dirty="0"/>
              <a:t>con la información necesaria.</a:t>
            </a:r>
          </a:p>
          <a:p>
            <a:r>
              <a:rPr lang="es-CO" dirty="0"/>
              <a:t>Este procedimiento se debe hacer solo cuando esté terminado el diseño.</a:t>
            </a:r>
          </a:p>
          <a:p>
            <a:r>
              <a:rPr lang="es-CO" dirty="0"/>
              <a:t>Se incluirá en las listas de conexionado la información del nombre de señal para lo cual todas las referencias cruzadas deben quedar diligenciadas con el nombre de la señal desde el diseño y para que esta información sea cargada en las listas de forma automática se debe seguir el procedimiento anterior.</a:t>
            </a:r>
          </a:p>
          <a:p>
            <a:r>
              <a:rPr lang="es-CO" dirty="0"/>
              <a:t>Para el </a:t>
            </a:r>
            <a:r>
              <a:rPr lang="es-CO" dirty="0" err="1"/>
              <a:t>corecto</a:t>
            </a:r>
            <a:r>
              <a:rPr lang="es-CO" dirty="0"/>
              <a:t> funcionamiento del EPM </a:t>
            </a:r>
            <a:r>
              <a:rPr lang="es-CO" dirty="0" err="1"/>
              <a:t>Design</a:t>
            </a:r>
            <a:r>
              <a:rPr lang="es-CO" dirty="0"/>
              <a:t> Box  </a:t>
            </a:r>
            <a:r>
              <a:rPr lang="es-CO" dirty="0" err="1"/>
              <a:t>losnombres</a:t>
            </a:r>
            <a:r>
              <a:rPr lang="es-CO" dirty="0"/>
              <a:t> de los archivos DWG que conforman el proyecto deben ser </a:t>
            </a:r>
            <a:r>
              <a:rPr lang="es-CO" dirty="0" err="1"/>
              <a:t>nobrados</a:t>
            </a:r>
            <a:r>
              <a:rPr lang="es-CO" dirty="0"/>
              <a:t> con la siguiente estructura:</a:t>
            </a:r>
          </a:p>
          <a:p>
            <a:pPr marL="0" indent="0">
              <a:buNone/>
            </a:pPr>
            <a:r>
              <a:rPr lang="es-CO" dirty="0"/>
              <a:t>      NOMBRE</a:t>
            </a:r>
            <a:r>
              <a:rPr lang="es-CO" dirty="0">
                <a:solidFill>
                  <a:srgbClr val="FFC000"/>
                </a:solidFill>
              </a:rPr>
              <a:t>-Numero de </a:t>
            </a:r>
            <a:r>
              <a:rPr lang="es-CO" dirty="0" err="1">
                <a:solidFill>
                  <a:srgbClr val="FFC000"/>
                </a:solidFill>
              </a:rPr>
              <a:t>hoja.dwg</a:t>
            </a:r>
            <a:r>
              <a:rPr lang="es-CO" dirty="0">
                <a:solidFill>
                  <a:srgbClr val="FFC000"/>
                </a:solidFill>
              </a:rPr>
              <a:t> </a:t>
            </a:r>
            <a:r>
              <a:rPr lang="es-CO" dirty="0"/>
              <a:t>Donde el nombre varia según el proyecto y es libre, mientras la parte final después del nombre a partir del guion es obligatoria, por</a:t>
            </a:r>
          </a:p>
          <a:p>
            <a:pPr marL="0" indent="0">
              <a:buNone/>
            </a:pPr>
            <a:r>
              <a:rPr lang="es-CO" dirty="0"/>
              <a:t>ejemplo: R52-44L1</a:t>
            </a:r>
            <a:r>
              <a:rPr lang="es-CO" dirty="0">
                <a:solidFill>
                  <a:srgbClr val="FFC000"/>
                </a:solidFill>
              </a:rPr>
              <a:t>-105.dwg </a:t>
            </a:r>
          </a:p>
          <a:p>
            <a:pPr marL="0" indent="0">
              <a:buNone/>
            </a:pPr>
            <a:r>
              <a:rPr lang="es-CO" dirty="0"/>
              <a:t>El numero de hoja definido en el archivo debe coincidir con el diligenciado el las propiedades del dibujo</a:t>
            </a:r>
          </a:p>
        </p:txBody>
      </p:sp>
      <p:pic>
        <p:nvPicPr>
          <p:cNvPr id="3" name="Imagen 2">
            <a:extLst>
              <a:ext uri="{FF2B5EF4-FFF2-40B4-BE49-F238E27FC236}">
                <a16:creationId xmlns:a16="http://schemas.microsoft.com/office/drawing/2014/main" id="{28C84719-7275-4E95-89D6-697D38E784D8}"/>
              </a:ext>
            </a:extLst>
          </p:cNvPr>
          <p:cNvPicPr>
            <a:picLocks noChangeAspect="1"/>
          </p:cNvPicPr>
          <p:nvPr/>
        </p:nvPicPr>
        <p:blipFill>
          <a:blip r:embed="rId2"/>
          <a:stretch>
            <a:fillRect/>
          </a:stretch>
        </p:blipFill>
        <p:spPr>
          <a:xfrm>
            <a:off x="2468178" y="3975954"/>
            <a:ext cx="6276328" cy="2250856"/>
          </a:xfrm>
          <a:prstGeom prst="rect">
            <a:avLst/>
          </a:prstGeom>
        </p:spPr>
      </p:pic>
    </p:spTree>
    <p:extLst>
      <p:ext uri="{BB962C8B-B14F-4D97-AF65-F5344CB8AC3E}">
        <p14:creationId xmlns:p14="http://schemas.microsoft.com/office/powerpoint/2010/main" val="2048018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INSTALACIÓN DEL PROGRAMA</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5"/>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62974"/>
            <a:ext cx="9979742" cy="4251305"/>
          </a:xfrm>
        </p:spPr>
        <p:txBody>
          <a:bodyPr>
            <a:normAutofit fontScale="70000" lnSpcReduction="20000"/>
          </a:bodyPr>
          <a:lstStyle/>
          <a:p>
            <a:r>
              <a:rPr lang="es-CO" dirty="0"/>
              <a:t>Descargue el programa EPM </a:t>
            </a:r>
            <a:r>
              <a:rPr lang="es-CO" dirty="0" err="1"/>
              <a:t>Design</a:t>
            </a:r>
            <a:r>
              <a:rPr lang="es-CO" dirty="0"/>
              <a:t> Box de la siguiente ruta.</a:t>
            </a:r>
          </a:p>
          <a:p>
            <a:endParaRPr lang="es-CO" dirty="0"/>
          </a:p>
          <a:p>
            <a:pPr marL="0" indent="0">
              <a:buNone/>
            </a:pPr>
            <a:r>
              <a:rPr lang="es-CO" sz="2400" dirty="0">
                <a:solidFill>
                  <a:srgbClr val="FFC000"/>
                </a:solidFill>
                <a:hlinkClick r:id="rId2">
                  <a:extLst>
                    <a:ext uri="{A12FA001-AC4F-418D-AE19-62706E023703}">
                      <ahyp:hlinkClr xmlns:ahyp="http://schemas.microsoft.com/office/drawing/2018/hyperlinkcolor" val="tx"/>
                    </a:ext>
                  </a:extLst>
                </a:hlinkClick>
              </a:rPr>
              <a:t>              10. EPM </a:t>
            </a:r>
            <a:r>
              <a:rPr lang="es-CO" sz="2400" dirty="0" err="1">
                <a:solidFill>
                  <a:srgbClr val="FFC000"/>
                </a:solidFill>
                <a:hlinkClick r:id="rId2">
                  <a:extLst>
                    <a:ext uri="{A12FA001-AC4F-418D-AE19-62706E023703}">
                      <ahyp:hlinkClr xmlns:ahyp="http://schemas.microsoft.com/office/drawing/2018/hyperlinkcolor" val="tx"/>
                    </a:ext>
                  </a:extLst>
                </a:hlinkClick>
              </a:rPr>
              <a:t>Design</a:t>
            </a:r>
            <a:r>
              <a:rPr lang="es-CO" sz="2400" dirty="0">
                <a:solidFill>
                  <a:srgbClr val="FFC000"/>
                </a:solidFill>
                <a:hlinkClick r:id="rId2">
                  <a:extLst>
                    <a:ext uri="{A12FA001-AC4F-418D-AE19-62706E023703}">
                      <ahyp:hlinkClr xmlns:ahyp="http://schemas.microsoft.com/office/drawing/2018/hyperlinkcolor" val="tx"/>
                    </a:ext>
                  </a:extLst>
                </a:hlinkClick>
              </a:rPr>
              <a:t> Box</a:t>
            </a:r>
            <a:endParaRPr lang="es-CO" sz="2400" dirty="0">
              <a:solidFill>
                <a:srgbClr val="FFC000"/>
              </a:solidFill>
            </a:endParaRPr>
          </a:p>
          <a:p>
            <a:pPr marL="0" indent="0">
              <a:buNone/>
            </a:pPr>
            <a:endParaRPr lang="es-CO" dirty="0"/>
          </a:p>
          <a:p>
            <a:r>
              <a:rPr lang="es-CO" dirty="0"/>
              <a:t>Defina una ubicación en su equipo y coloque los archivos descomprimidos en esta.</a:t>
            </a:r>
          </a:p>
          <a:p>
            <a:endParaRPr lang="es-CO" dirty="0"/>
          </a:p>
          <a:p>
            <a:endParaRPr lang="es-CO" dirty="0"/>
          </a:p>
          <a:p>
            <a:endParaRPr lang="es-CO" dirty="0"/>
          </a:p>
          <a:p>
            <a:r>
              <a:rPr lang="es-CO" dirty="0"/>
              <a:t>Con doble clik </a:t>
            </a:r>
            <a:r>
              <a:rPr lang="es-CO" sz="2600" dirty="0"/>
              <a:t>en </a:t>
            </a:r>
            <a:r>
              <a:rPr lang="es-ES" sz="2600" dirty="0">
                <a:sym typeface="Century Gothic"/>
              </a:rPr>
              <a:t>EPM </a:t>
            </a:r>
            <a:r>
              <a:rPr lang="es-ES" sz="2600" dirty="0" err="1">
                <a:sym typeface="Century Gothic"/>
              </a:rPr>
              <a:t>Design</a:t>
            </a:r>
            <a:r>
              <a:rPr lang="es-ES" sz="2600" dirty="0">
                <a:sym typeface="Century Gothic"/>
              </a:rPr>
              <a:t> Box este quedará instalado</a:t>
            </a:r>
            <a:r>
              <a:rPr lang="es-CO" dirty="0"/>
              <a:t>.</a:t>
            </a:r>
          </a:p>
          <a:p>
            <a:endParaRPr lang="es-CO" dirty="0"/>
          </a:p>
          <a:p>
            <a:endParaRPr lang="es-CO" dirty="0"/>
          </a:p>
          <a:p>
            <a:endParaRPr lang="es-CO" dirty="0"/>
          </a:p>
          <a:p>
            <a:r>
              <a:rPr lang="es-CO" dirty="0"/>
              <a:t>Para ejecutarlo puede crear un acceso directo en su escritorio o anclarlo a la barra de tareas.</a:t>
            </a:r>
          </a:p>
        </p:txBody>
      </p:sp>
      <p:pic>
        <p:nvPicPr>
          <p:cNvPr id="13" name="Imagen 8" descr="​icono de Carpeta">
            <a:extLst>
              <a:ext uri="{FF2B5EF4-FFF2-40B4-BE49-F238E27FC236}">
                <a16:creationId xmlns:a16="http://schemas.microsoft.com/office/drawing/2014/main" id="{9429D36F-DF0F-4190-A5C6-1D93A85576D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250927" y="1585513"/>
            <a:ext cx="446366" cy="44636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49603B9-178A-496C-8A13-3FAAE7EDCB10}"/>
              </a:ext>
            </a:extLst>
          </p:cNvPr>
          <p:cNvPicPr>
            <a:picLocks noChangeAspect="1"/>
          </p:cNvPicPr>
          <p:nvPr/>
        </p:nvPicPr>
        <p:blipFill>
          <a:blip r:embed="rId5"/>
          <a:stretch>
            <a:fillRect/>
          </a:stretch>
        </p:blipFill>
        <p:spPr>
          <a:xfrm>
            <a:off x="4762500" y="2757487"/>
            <a:ext cx="1333500" cy="838200"/>
          </a:xfrm>
          <a:prstGeom prst="rect">
            <a:avLst/>
          </a:prstGeom>
        </p:spPr>
      </p:pic>
      <p:pic>
        <p:nvPicPr>
          <p:cNvPr id="7" name="Imagen 6">
            <a:extLst>
              <a:ext uri="{FF2B5EF4-FFF2-40B4-BE49-F238E27FC236}">
                <a16:creationId xmlns:a16="http://schemas.microsoft.com/office/drawing/2014/main" id="{1A1F3872-0C27-4FBE-96BD-D14276AAC27D}"/>
              </a:ext>
            </a:extLst>
          </p:cNvPr>
          <p:cNvPicPr>
            <a:picLocks noChangeAspect="1"/>
          </p:cNvPicPr>
          <p:nvPr/>
        </p:nvPicPr>
        <p:blipFill>
          <a:blip r:embed="rId6"/>
          <a:stretch>
            <a:fillRect/>
          </a:stretch>
        </p:blipFill>
        <p:spPr>
          <a:xfrm>
            <a:off x="2358381" y="2937865"/>
            <a:ext cx="1895475" cy="333375"/>
          </a:xfrm>
          <a:prstGeom prst="rect">
            <a:avLst/>
          </a:prstGeom>
        </p:spPr>
      </p:pic>
      <p:pic>
        <p:nvPicPr>
          <p:cNvPr id="19" name="Imagen 18">
            <a:extLst>
              <a:ext uri="{FF2B5EF4-FFF2-40B4-BE49-F238E27FC236}">
                <a16:creationId xmlns:a16="http://schemas.microsoft.com/office/drawing/2014/main" id="{3E305CAD-D8A0-4E81-82BA-1DF166F243D4}"/>
              </a:ext>
            </a:extLst>
          </p:cNvPr>
          <p:cNvPicPr>
            <a:picLocks noChangeAspect="1"/>
          </p:cNvPicPr>
          <p:nvPr/>
        </p:nvPicPr>
        <p:blipFill>
          <a:blip r:embed="rId7"/>
          <a:stretch>
            <a:fillRect/>
          </a:stretch>
        </p:blipFill>
        <p:spPr>
          <a:xfrm>
            <a:off x="4586286" y="4076358"/>
            <a:ext cx="1685925" cy="857250"/>
          </a:xfrm>
          <a:prstGeom prst="rect">
            <a:avLst/>
          </a:prstGeom>
        </p:spPr>
      </p:pic>
      <p:pic>
        <p:nvPicPr>
          <p:cNvPr id="20" name="Imagen 19">
            <a:extLst>
              <a:ext uri="{FF2B5EF4-FFF2-40B4-BE49-F238E27FC236}">
                <a16:creationId xmlns:a16="http://schemas.microsoft.com/office/drawing/2014/main" id="{A9F15E65-C850-4F61-82F5-4D27A46389C2}"/>
              </a:ext>
            </a:extLst>
          </p:cNvPr>
          <p:cNvPicPr>
            <a:picLocks noChangeAspect="1"/>
          </p:cNvPicPr>
          <p:nvPr/>
        </p:nvPicPr>
        <p:blipFill>
          <a:blip r:embed="rId8"/>
          <a:stretch>
            <a:fillRect/>
          </a:stretch>
        </p:blipFill>
        <p:spPr>
          <a:xfrm>
            <a:off x="4857749" y="5434467"/>
            <a:ext cx="1143000" cy="828675"/>
          </a:xfrm>
          <a:prstGeom prst="rect">
            <a:avLst/>
          </a:prstGeom>
        </p:spPr>
      </p:pic>
    </p:spTree>
    <p:extLst>
      <p:ext uri="{BB962C8B-B14F-4D97-AF65-F5344CB8AC3E}">
        <p14:creationId xmlns:p14="http://schemas.microsoft.com/office/powerpoint/2010/main" val="59782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6FD59C9-9A00-4329-879E-D5A000E02A9D}"/>
              </a:ext>
            </a:extLst>
          </p:cNvPr>
          <p:cNvPicPr>
            <a:picLocks noChangeAspect="1"/>
          </p:cNvPicPr>
          <p:nvPr/>
        </p:nvPicPr>
        <p:blipFill>
          <a:blip r:embed="rId2"/>
          <a:stretch>
            <a:fillRect/>
          </a:stretch>
        </p:blipFill>
        <p:spPr>
          <a:xfrm>
            <a:off x="6120867" y="3975846"/>
            <a:ext cx="4633321" cy="2569949"/>
          </a:xfrm>
          <a:prstGeom prst="rect">
            <a:avLst/>
          </a:prstGeom>
        </p:spPr>
      </p:pic>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GENERACIÓN DE LISTAS DE ALAMBRADO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5"/>
            <a:ext cx="5024284" cy="3151573"/>
          </a:xfrm>
        </p:spPr>
        <p:txBody>
          <a:bodyPr>
            <a:normAutofit fontScale="40000" lnSpcReduction="20000"/>
          </a:bodyPr>
          <a:lstStyle/>
          <a:p>
            <a:r>
              <a:rPr lang="es-CO" sz="3400" dirty="0"/>
              <a:t>Para generar las listas de tendido y conexionado:</a:t>
            </a:r>
          </a:p>
          <a:p>
            <a:endParaRPr lang="es-CO" dirty="0"/>
          </a:p>
          <a:p>
            <a:pPr marL="0" indent="0">
              <a:buNone/>
            </a:pPr>
            <a:r>
              <a:rPr lang="es-CO" dirty="0"/>
              <a:t>1.	Exporte el archivo </a:t>
            </a:r>
            <a:r>
              <a:rPr lang="es-CO" dirty="0">
                <a:solidFill>
                  <a:srgbClr val="FFC000"/>
                </a:solidFill>
              </a:rPr>
              <a:t>Wire Number Signal Arrows</a:t>
            </a:r>
            <a:r>
              <a:rPr lang="es-CO" dirty="0"/>
              <a:t> del proyecto y 	guárdelo como *.xlsx</a:t>
            </a:r>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0" indent="0">
              <a:buNone/>
            </a:pPr>
            <a:r>
              <a:rPr lang="es-CO" dirty="0"/>
              <a:t>2.	Exporte el reporte </a:t>
            </a:r>
            <a:r>
              <a:rPr lang="es-CO" dirty="0" err="1">
                <a:solidFill>
                  <a:srgbClr val="FFC000"/>
                </a:solidFill>
              </a:rPr>
              <a:t>From</a:t>
            </a:r>
            <a:r>
              <a:rPr lang="es-CO" dirty="0">
                <a:solidFill>
                  <a:srgbClr val="FFC000"/>
                </a:solidFill>
              </a:rPr>
              <a:t>/To </a:t>
            </a:r>
            <a:r>
              <a:rPr lang="es-CO" dirty="0"/>
              <a:t>del proyecto usando el archivo de configuración 	para alambrado y guárdelo como *.xlsx </a:t>
            </a:r>
          </a:p>
          <a:p>
            <a:pPr marL="0" indent="0">
              <a:buNone/>
            </a:pPr>
            <a:r>
              <a:rPr lang="es-CO" dirty="0"/>
              <a:t>	En el </a:t>
            </a:r>
            <a:r>
              <a:rPr lang="es-CO" dirty="0" err="1">
                <a:solidFill>
                  <a:srgbClr val="FFC000"/>
                </a:solidFill>
              </a:rPr>
              <a:t>Report</a:t>
            </a:r>
            <a:r>
              <a:rPr lang="es-CO" dirty="0">
                <a:solidFill>
                  <a:srgbClr val="FFC000"/>
                </a:solidFill>
              </a:rPr>
              <a:t> </a:t>
            </a:r>
            <a:r>
              <a:rPr lang="es-CO" dirty="0" err="1">
                <a:solidFill>
                  <a:srgbClr val="FFC000"/>
                </a:solidFill>
              </a:rPr>
              <a:t>From</a:t>
            </a:r>
            <a:r>
              <a:rPr lang="es-CO" dirty="0">
                <a:solidFill>
                  <a:srgbClr val="FFC000"/>
                </a:solidFill>
              </a:rPr>
              <a:t>/</a:t>
            </a:r>
            <a:r>
              <a:rPr lang="es-CO" dirty="0" err="1">
                <a:solidFill>
                  <a:srgbClr val="FFC000"/>
                </a:solidFill>
              </a:rPr>
              <a:t>To</a:t>
            </a:r>
            <a:r>
              <a:rPr lang="es-CO" dirty="0">
                <a:solidFill>
                  <a:srgbClr val="FFC000"/>
                </a:solidFill>
              </a:rPr>
              <a:t> </a:t>
            </a:r>
            <a:r>
              <a:rPr lang="es-CO" dirty="0"/>
              <a:t>agregue los tableros de C&amp;P de la bahía y las cajas de 	equipos de pario  y demás tableros con los que se tangan interconexiones.</a:t>
            </a:r>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0" indent="0">
              <a:buNone/>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solidFill>
                <a:srgbClr val="FFC000"/>
              </a:solidFill>
            </a:endParaRPr>
          </a:p>
          <a:p>
            <a:pPr marL="457200" indent="-457200">
              <a:buFont typeface="+mj-lt"/>
              <a:buAutoNum type="arabicPeriod"/>
            </a:pPr>
            <a:endParaRPr lang="es-CO" dirty="0">
              <a:solidFill>
                <a:srgbClr val="FFC000"/>
              </a:solidFill>
            </a:endParaRPr>
          </a:p>
          <a:p>
            <a:pPr marL="457200" indent="-457200">
              <a:buFont typeface="+mj-lt"/>
              <a:buAutoNum type="arabicPeriod"/>
            </a:pPr>
            <a:endParaRPr lang="es-CO" dirty="0"/>
          </a:p>
          <a:p>
            <a:endParaRPr lang="es-CO" dirty="0"/>
          </a:p>
          <a:p>
            <a:endParaRPr lang="es-CO" dirty="0"/>
          </a:p>
        </p:txBody>
      </p:sp>
      <p:pic>
        <p:nvPicPr>
          <p:cNvPr id="13" name="Imagen 12">
            <a:extLst>
              <a:ext uri="{FF2B5EF4-FFF2-40B4-BE49-F238E27FC236}">
                <a16:creationId xmlns:a16="http://schemas.microsoft.com/office/drawing/2014/main" id="{C3296E39-D7E0-434F-A77F-9C72B771D3F3}"/>
              </a:ext>
            </a:extLst>
          </p:cNvPr>
          <p:cNvPicPr>
            <a:picLocks noChangeAspect="1"/>
          </p:cNvPicPr>
          <p:nvPr/>
        </p:nvPicPr>
        <p:blipFill>
          <a:blip r:embed="rId3"/>
          <a:stretch>
            <a:fillRect/>
          </a:stretch>
        </p:blipFill>
        <p:spPr>
          <a:xfrm>
            <a:off x="7684655" y="1087957"/>
            <a:ext cx="1505748" cy="2636126"/>
          </a:xfrm>
          <a:prstGeom prst="rect">
            <a:avLst/>
          </a:prstGeom>
        </p:spPr>
      </p:pic>
      <p:pic>
        <p:nvPicPr>
          <p:cNvPr id="6" name="Imagen 5">
            <a:extLst>
              <a:ext uri="{FF2B5EF4-FFF2-40B4-BE49-F238E27FC236}">
                <a16:creationId xmlns:a16="http://schemas.microsoft.com/office/drawing/2014/main" id="{3A21FAE7-5E2F-4F32-82B3-3967B8D965E9}"/>
              </a:ext>
            </a:extLst>
          </p:cNvPr>
          <p:cNvPicPr>
            <a:picLocks noChangeAspect="1"/>
          </p:cNvPicPr>
          <p:nvPr/>
        </p:nvPicPr>
        <p:blipFill>
          <a:blip r:embed="rId4"/>
          <a:stretch>
            <a:fillRect/>
          </a:stretch>
        </p:blipFill>
        <p:spPr>
          <a:xfrm>
            <a:off x="2121763" y="4350058"/>
            <a:ext cx="3532477" cy="2158736"/>
          </a:xfrm>
          <a:prstGeom prst="rect">
            <a:avLst/>
          </a:prstGeom>
        </p:spPr>
      </p:pic>
    </p:spTree>
    <p:extLst>
      <p:ext uri="{BB962C8B-B14F-4D97-AF65-F5344CB8AC3E}">
        <p14:creationId xmlns:p14="http://schemas.microsoft.com/office/powerpoint/2010/main" val="271419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2E5FDBBF-2EE4-4EBF-9192-53C56F711C64}"/>
              </a:ext>
            </a:extLst>
          </p:cNvPr>
          <p:cNvSpPr>
            <a:spLocks noGrp="1"/>
          </p:cNvSpPr>
          <p:nvPr>
            <p:ph idx="1"/>
          </p:nvPr>
        </p:nvSpPr>
        <p:spPr>
          <a:xfrm>
            <a:off x="1061643" y="1451857"/>
            <a:ext cx="9979742" cy="4576081"/>
          </a:xfrm>
        </p:spPr>
        <p:txBody>
          <a:bodyPr>
            <a:normAutofit fontScale="70000" lnSpcReduction="20000"/>
          </a:bodyPr>
          <a:lstStyle/>
          <a:p>
            <a:r>
              <a:rPr lang="es-CO" dirty="0"/>
              <a:t>Se modificó el rotulo de AutoCAD Electrical para estandarizar y automatizar los procesos de diseño.</a:t>
            </a:r>
          </a:p>
          <a:p>
            <a:r>
              <a:rPr lang="es-CO" dirty="0"/>
              <a:t>El rotulo para los proyectos en AutoCAD Electrical se encuentra en la siguiente ruta de descarga:</a:t>
            </a:r>
          </a:p>
          <a:p>
            <a:pPr marL="0" indent="0">
              <a:buNone/>
            </a:pPr>
            <a:endParaRPr lang="es-CO" dirty="0"/>
          </a:p>
          <a:p>
            <a:pPr marL="0" indent="0">
              <a:buNone/>
            </a:pPr>
            <a:r>
              <a:rPr lang="es-CO" dirty="0">
                <a:solidFill>
                  <a:srgbClr val="FFC000"/>
                </a:solidFill>
                <a:hlinkClick r:id="rId2">
                  <a:extLst>
                    <a:ext uri="{A12FA001-AC4F-418D-AE19-62706E023703}">
                      <ahyp:hlinkClr xmlns:ahyp="http://schemas.microsoft.com/office/drawing/2018/hyperlinkcolor" val="tx"/>
                    </a:ext>
                  </a:extLst>
                </a:hlinkClick>
              </a:rPr>
              <a:t>             05. Rotulo A4 EPM</a:t>
            </a:r>
            <a:endParaRPr lang="es-CO" dirty="0">
              <a:solidFill>
                <a:srgbClr val="FFC000"/>
              </a:solidFill>
            </a:endParaRPr>
          </a:p>
          <a:p>
            <a:endParaRPr lang="es-CO" dirty="0"/>
          </a:p>
          <a:p>
            <a:endParaRPr lang="es-CO" dirty="0"/>
          </a:p>
          <a:p>
            <a:endParaRPr lang="es-CO" dirty="0"/>
          </a:p>
          <a:p>
            <a:r>
              <a:rPr lang="es-CO" dirty="0"/>
              <a:t>También pueden insertarse desde el icono menú de AutoCAD Electrical.</a:t>
            </a:r>
          </a:p>
          <a:p>
            <a:endParaRPr lang="es-CO" dirty="0"/>
          </a:p>
          <a:p>
            <a:endParaRPr lang="es-CO" dirty="0"/>
          </a:p>
          <a:p>
            <a:endParaRPr lang="es-CO" dirty="0"/>
          </a:p>
          <a:p>
            <a:r>
              <a:rPr lang="es-CO" dirty="0"/>
              <a:t>Se usará un rotulo para la portada y otro para los diagramas.</a:t>
            </a:r>
          </a:p>
          <a:p>
            <a:r>
              <a:rPr lang="es-CO" dirty="0"/>
              <a:t>El rotulo se modificó para coordinar el funcionamiento con el índice automático y ordenar las descripciones.</a:t>
            </a:r>
          </a:p>
        </p:txBody>
      </p:sp>
      <p:pic>
        <p:nvPicPr>
          <p:cNvPr id="7" name="Imagen 6">
            <a:extLst>
              <a:ext uri="{FF2B5EF4-FFF2-40B4-BE49-F238E27FC236}">
                <a16:creationId xmlns:a16="http://schemas.microsoft.com/office/drawing/2014/main" id="{C9C229F9-40A5-409F-94A4-8D882A25200B}"/>
              </a:ext>
            </a:extLst>
          </p:cNvPr>
          <p:cNvPicPr>
            <a:picLocks noChangeAspect="1"/>
          </p:cNvPicPr>
          <p:nvPr/>
        </p:nvPicPr>
        <p:blipFill>
          <a:blip r:embed="rId3"/>
          <a:stretch>
            <a:fillRect/>
          </a:stretch>
        </p:blipFill>
        <p:spPr>
          <a:xfrm>
            <a:off x="5416972" y="2333625"/>
            <a:ext cx="2276475" cy="1095375"/>
          </a:xfrm>
          <a:prstGeom prst="rect">
            <a:avLst/>
          </a:prstGeom>
        </p:spPr>
      </p:pic>
      <p:sp>
        <p:nvSpPr>
          <p:cNvPr id="13" name="Rectangle 5">
            <a:extLst>
              <a:ext uri="{FF2B5EF4-FFF2-40B4-BE49-F238E27FC236}">
                <a16:creationId xmlns:a16="http://schemas.microsoft.com/office/drawing/2014/main" id="{FD5BD7D3-EE07-49FE-B172-5A69FAA45A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dirty="0"/>
          </a:p>
        </p:txBody>
      </p:sp>
      <p:pic>
        <p:nvPicPr>
          <p:cNvPr id="1028" name="Imagen 8" descr="​icono de Carpeta">
            <a:extLst>
              <a:ext uri="{FF2B5EF4-FFF2-40B4-BE49-F238E27FC236}">
                <a16:creationId xmlns:a16="http://schemas.microsoft.com/office/drawing/2014/main" id="{E7890086-13B5-4E03-BE3E-3056DC15B49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flipV="1">
            <a:off x="1305017" y="2148394"/>
            <a:ext cx="470517" cy="470517"/>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AE401839-B325-4E98-9918-18FA8E60774F}"/>
              </a:ext>
            </a:extLst>
          </p:cNvPr>
          <p:cNvPicPr>
            <a:picLocks noChangeAspect="1"/>
          </p:cNvPicPr>
          <p:nvPr/>
        </p:nvPicPr>
        <p:blipFill>
          <a:blip r:embed="rId6"/>
          <a:stretch>
            <a:fillRect/>
          </a:stretch>
        </p:blipFill>
        <p:spPr>
          <a:xfrm>
            <a:off x="6112298" y="3996352"/>
            <a:ext cx="885825" cy="809625"/>
          </a:xfrm>
          <a:prstGeom prst="rect">
            <a:avLst/>
          </a:prstGeom>
        </p:spPr>
      </p:pic>
      <p:sp>
        <p:nvSpPr>
          <p:cNvPr id="14" name="Título 3">
            <a:extLst>
              <a:ext uri="{FF2B5EF4-FFF2-40B4-BE49-F238E27FC236}">
                <a16:creationId xmlns:a16="http://schemas.microsoft.com/office/drawing/2014/main" id="{4867654D-6245-4800-8552-A07095C02248}"/>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spTree>
    <p:extLst>
      <p:ext uri="{BB962C8B-B14F-4D97-AF65-F5344CB8AC3E}">
        <p14:creationId xmlns:p14="http://schemas.microsoft.com/office/powerpoint/2010/main" val="307592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GENERACIÓN DE LISTAS DE ALAMBRADO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6"/>
            <a:ext cx="9979742" cy="4367814"/>
          </a:xfrm>
        </p:spPr>
        <p:txBody>
          <a:bodyPr>
            <a:normAutofit/>
          </a:bodyPr>
          <a:lstStyle/>
          <a:p>
            <a:pPr marL="0" indent="0">
              <a:buNone/>
            </a:pPr>
            <a:r>
              <a:rPr lang="es-CO" sz="1400" dirty="0"/>
              <a:t>3.	Cargar el archivo </a:t>
            </a:r>
            <a:r>
              <a:rPr lang="es-CO" sz="1400" dirty="0">
                <a:solidFill>
                  <a:srgbClr val="FFC000"/>
                </a:solidFill>
              </a:rPr>
              <a:t>Wire Number Signal Arrows</a:t>
            </a:r>
            <a:r>
              <a:rPr lang="es-CO" sz="1400" dirty="0"/>
              <a:t>  en el </a:t>
            </a:r>
            <a:r>
              <a:rPr lang="es-ES" sz="1400" dirty="0">
                <a:sym typeface="Century Gothic"/>
              </a:rPr>
              <a:t>EPM </a:t>
            </a:r>
            <a:r>
              <a:rPr lang="es-ES" sz="1400" dirty="0" err="1">
                <a:sym typeface="Century Gothic"/>
              </a:rPr>
              <a:t>Design</a:t>
            </a:r>
            <a:r>
              <a:rPr lang="es-ES" sz="1400" dirty="0">
                <a:sym typeface="Century Gothic"/>
              </a:rPr>
              <a:t> Box </a:t>
            </a:r>
          </a:p>
          <a:p>
            <a:pPr marL="457200" indent="-457200">
              <a:buFont typeface="+mj-lt"/>
              <a:buAutoNum type="arabicPeriod"/>
            </a:pPr>
            <a:endParaRPr lang="es-ES" sz="1400" dirty="0">
              <a:sym typeface="Century Gothic"/>
            </a:endParaRPr>
          </a:p>
          <a:p>
            <a:pPr marL="0" indent="0">
              <a:buNone/>
            </a:pPr>
            <a:endParaRPr lang="es-ES" sz="1400" dirty="0">
              <a:sym typeface="Century Gothic"/>
            </a:endParaRPr>
          </a:p>
          <a:p>
            <a:pPr marL="0" indent="0">
              <a:buNone/>
            </a:pPr>
            <a:r>
              <a:rPr lang="es-CO" sz="1400" dirty="0"/>
              <a:t>4.	Cargar el archivo </a:t>
            </a:r>
            <a:r>
              <a:rPr lang="es-CO" sz="1400" dirty="0" err="1">
                <a:solidFill>
                  <a:srgbClr val="FFC000"/>
                </a:solidFill>
              </a:rPr>
              <a:t>From</a:t>
            </a:r>
            <a:r>
              <a:rPr lang="es-CO" sz="1400" dirty="0">
                <a:solidFill>
                  <a:srgbClr val="FFC000"/>
                </a:solidFill>
              </a:rPr>
              <a:t>/To </a:t>
            </a:r>
          </a:p>
          <a:p>
            <a:pPr marL="457200" indent="-457200">
              <a:buFont typeface="+mj-lt"/>
              <a:buAutoNum type="arabicPeriod"/>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r>
              <a:rPr lang="es-CO" sz="1400" dirty="0"/>
              <a:t>	</a:t>
            </a:r>
            <a:r>
              <a:rPr lang="es-ES" sz="1400" dirty="0">
                <a:sym typeface="Century Gothic"/>
              </a:rPr>
              <a:t>EPM </a:t>
            </a:r>
            <a:r>
              <a:rPr lang="es-ES" sz="1400" dirty="0" err="1">
                <a:sym typeface="Century Gothic"/>
              </a:rPr>
              <a:t>Design</a:t>
            </a:r>
            <a:r>
              <a:rPr lang="es-ES" sz="1400" dirty="0">
                <a:sym typeface="Century Gothic"/>
              </a:rPr>
              <a:t> Box </a:t>
            </a:r>
            <a:r>
              <a:rPr lang="es-CO" sz="1400" dirty="0"/>
              <a:t>procesará la información y generará un reporte para ser revisado antes de exportar el archivo de Excel con 	las listas</a:t>
            </a:r>
          </a:p>
          <a:p>
            <a:pPr marL="0" indent="0">
              <a:buNone/>
            </a:pPr>
            <a:r>
              <a:rPr lang="es-CO" sz="1400" dirty="0"/>
              <a:t>5.	</a:t>
            </a:r>
            <a:r>
              <a:rPr lang="es-CO" sz="1400" dirty="0">
                <a:sym typeface="Century Gothic"/>
              </a:rPr>
              <a:t>Realice </a:t>
            </a:r>
            <a:r>
              <a:rPr lang="es-CO" sz="1400" dirty="0"/>
              <a:t>la revisión del alambrado &amp; puentes metálicos y verifique que el campo DESC2 este completamente diligenciado en 	la pestaña 	Flechas, corrija los errores en el diseño. Para los puentes metálicos no se cargara la información del punto de 	conexión destino. Una vez hechas las correcciones repita los pasos anteriores hasta que no quede ningún error.</a:t>
            </a:r>
          </a:p>
          <a:p>
            <a:pPr marL="457200" indent="-457200">
              <a:buFont typeface="+mj-lt"/>
              <a:buAutoNum type="arabicPeriod"/>
            </a:pPr>
            <a:endParaRPr lang="es-CO" dirty="0"/>
          </a:p>
          <a:p>
            <a:pPr marL="457200" indent="-457200">
              <a:buFont typeface="+mj-lt"/>
              <a:buAutoNum type="arabicPeriod"/>
            </a:pPr>
            <a:endParaRPr lang="es-CO" dirty="0"/>
          </a:p>
          <a:p>
            <a:endParaRPr lang="es-CO" dirty="0"/>
          </a:p>
          <a:p>
            <a:endParaRPr lang="es-CO" dirty="0"/>
          </a:p>
        </p:txBody>
      </p:sp>
      <p:pic>
        <p:nvPicPr>
          <p:cNvPr id="6" name="Imagen 5">
            <a:extLst>
              <a:ext uri="{FF2B5EF4-FFF2-40B4-BE49-F238E27FC236}">
                <a16:creationId xmlns:a16="http://schemas.microsoft.com/office/drawing/2014/main" id="{763F2440-93C4-4F46-B8FD-D2F17E2DD492}"/>
              </a:ext>
            </a:extLst>
          </p:cNvPr>
          <p:cNvPicPr>
            <a:picLocks noChangeAspect="1"/>
          </p:cNvPicPr>
          <p:nvPr/>
        </p:nvPicPr>
        <p:blipFill>
          <a:blip r:embed="rId2"/>
          <a:stretch>
            <a:fillRect/>
          </a:stretch>
        </p:blipFill>
        <p:spPr>
          <a:xfrm>
            <a:off x="4442462" y="1525339"/>
            <a:ext cx="2069896" cy="598364"/>
          </a:xfrm>
          <a:prstGeom prst="rect">
            <a:avLst/>
          </a:prstGeom>
        </p:spPr>
      </p:pic>
      <p:pic>
        <p:nvPicPr>
          <p:cNvPr id="21" name="Imagen 20">
            <a:extLst>
              <a:ext uri="{FF2B5EF4-FFF2-40B4-BE49-F238E27FC236}">
                <a16:creationId xmlns:a16="http://schemas.microsoft.com/office/drawing/2014/main" id="{3F3063A5-6C0F-47A5-8257-FA4E52D42BFC}"/>
              </a:ext>
            </a:extLst>
          </p:cNvPr>
          <p:cNvPicPr>
            <a:picLocks noChangeAspect="1"/>
          </p:cNvPicPr>
          <p:nvPr/>
        </p:nvPicPr>
        <p:blipFill>
          <a:blip r:embed="rId3"/>
          <a:stretch>
            <a:fillRect/>
          </a:stretch>
        </p:blipFill>
        <p:spPr>
          <a:xfrm>
            <a:off x="4090250" y="2531466"/>
            <a:ext cx="2774318" cy="683927"/>
          </a:xfrm>
          <a:prstGeom prst="rect">
            <a:avLst/>
          </a:prstGeom>
        </p:spPr>
      </p:pic>
      <p:pic>
        <p:nvPicPr>
          <p:cNvPr id="23" name="Imagen 22">
            <a:extLst>
              <a:ext uri="{FF2B5EF4-FFF2-40B4-BE49-F238E27FC236}">
                <a16:creationId xmlns:a16="http://schemas.microsoft.com/office/drawing/2014/main" id="{9FF18547-5C6D-49FF-8AAC-2C6C330D50A1}"/>
              </a:ext>
            </a:extLst>
          </p:cNvPr>
          <p:cNvPicPr>
            <a:picLocks noChangeAspect="1"/>
          </p:cNvPicPr>
          <p:nvPr/>
        </p:nvPicPr>
        <p:blipFill>
          <a:blip r:embed="rId4"/>
          <a:stretch>
            <a:fillRect/>
          </a:stretch>
        </p:blipFill>
        <p:spPr>
          <a:xfrm>
            <a:off x="3595456" y="4688009"/>
            <a:ext cx="4247155" cy="1943010"/>
          </a:xfrm>
          <a:prstGeom prst="rect">
            <a:avLst/>
          </a:prstGeom>
        </p:spPr>
      </p:pic>
    </p:spTree>
    <p:extLst>
      <p:ext uri="{BB962C8B-B14F-4D97-AF65-F5344CB8AC3E}">
        <p14:creationId xmlns:p14="http://schemas.microsoft.com/office/powerpoint/2010/main" val="1810374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GENERACIÓN DE LISTAS DE ALAMBRADO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5"/>
            <a:ext cx="9979742" cy="4980373"/>
          </a:xfrm>
        </p:spPr>
        <p:txBody>
          <a:bodyPr>
            <a:normAutofit lnSpcReduction="10000"/>
          </a:bodyPr>
          <a:lstStyle/>
          <a:p>
            <a:pPr marL="342900" indent="-342900">
              <a:buAutoNum type="arabicPeriod" startAt="6"/>
            </a:pPr>
            <a:r>
              <a:rPr lang="es-CO" sz="1400" dirty="0"/>
              <a:t>              Exporte el informe a Excel. Se generan dos archivos de Excel, uno corresponde al entregable de alambrado &amp; puentes y el 	otro a </a:t>
            </a:r>
            <a:r>
              <a:rPr lang="es-CO" sz="1400" dirty="0">
                <a:solidFill>
                  <a:srgbClr val="FFC000"/>
                </a:solidFill>
              </a:rPr>
              <a:t>Wire Number Signal Arrows</a:t>
            </a:r>
            <a:r>
              <a:rPr lang="es-CO" sz="1400" dirty="0"/>
              <a:t>  modificado con la información de conexión destino de las referencias cruzadas.</a:t>
            </a:r>
          </a:p>
          <a:p>
            <a:pPr marL="0" indent="0">
              <a:buNone/>
            </a:pPr>
            <a:r>
              <a:rPr lang="es-CO" sz="1400" dirty="0"/>
              <a:t>        </a:t>
            </a:r>
            <a:endParaRPr lang="es-CO" sz="1400" dirty="0">
              <a:sym typeface="Century Gothic"/>
            </a:endParaRPr>
          </a:p>
          <a:p>
            <a:pPr marL="342900" indent="-342900">
              <a:buAutoNum type="arabicPeriod" startAt="6"/>
            </a:pPr>
            <a:endParaRPr lang="es-ES" sz="1400" dirty="0">
              <a:sym typeface="Century Gothic"/>
            </a:endParaRPr>
          </a:p>
          <a:p>
            <a:pPr marL="342900" indent="-342900">
              <a:buAutoNum type="arabicPeriod" startAt="6"/>
            </a:pPr>
            <a:endParaRPr lang="es-ES" sz="1400" dirty="0">
              <a:sym typeface="Century Gothic"/>
            </a:endParaRPr>
          </a:p>
          <a:p>
            <a:pPr marL="0" indent="0">
              <a:buNone/>
            </a:pPr>
            <a:r>
              <a:rPr lang="es-CO" sz="1400" dirty="0"/>
              <a:t>7.	Ahora puede cargar el archivo </a:t>
            </a:r>
            <a:r>
              <a:rPr lang="es-CO" sz="1400" dirty="0">
                <a:solidFill>
                  <a:srgbClr val="FFC000"/>
                </a:solidFill>
              </a:rPr>
              <a:t>Wire Number Signal Arrows</a:t>
            </a:r>
            <a:r>
              <a:rPr lang="es-CO" sz="1400" dirty="0"/>
              <a:t>  generado por el programa</a:t>
            </a:r>
            <a:r>
              <a:rPr lang="es-ES" sz="1400" dirty="0">
                <a:sym typeface="Century Gothic"/>
              </a:rPr>
              <a:t> EPM </a:t>
            </a:r>
            <a:r>
              <a:rPr lang="es-ES" sz="1400" dirty="0" err="1">
                <a:sym typeface="Century Gothic"/>
              </a:rPr>
              <a:t>Design</a:t>
            </a:r>
            <a:r>
              <a:rPr lang="es-ES" sz="1400" dirty="0">
                <a:sym typeface="Century Gothic"/>
              </a:rPr>
              <a:t> Box en AutoCAD 	Electrical para actualizar todas las referencias cruzadas donde debe aparecer la información del punto de conexión 	destino. Para poder importar a AutoCAD Electrical </a:t>
            </a:r>
            <a:r>
              <a:rPr lang="es-CO" sz="1400" dirty="0">
                <a:sym typeface="Century Gothic"/>
              </a:rPr>
              <a:t>a</a:t>
            </a:r>
            <a:r>
              <a:rPr lang="es-CO" sz="1400" dirty="0"/>
              <a:t>bra el archivo y guárdelo como *.xls de esta forma será reconocido      	por AutoCAD Electrical.</a:t>
            </a:r>
          </a:p>
          <a:p>
            <a:pPr marL="0" indent="0">
              <a:buNone/>
            </a:pPr>
            <a:endParaRPr lang="es-ES" sz="1400" dirty="0">
              <a:sym typeface="Century Gothic"/>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r>
              <a:rPr lang="es-CO" sz="1400" dirty="0"/>
              <a:t>8. 	Diligencie la información del proyecto, control de revisiones y nombre del documento de acuerdo al listado de documento 	maestro en el informe de alambrado, guardando una copia como PDF. </a:t>
            </a:r>
          </a:p>
          <a:p>
            <a:pPr marL="457200" indent="-457200">
              <a:buFont typeface="+mj-lt"/>
              <a:buAutoNum type="arabicPeriod"/>
            </a:pPr>
            <a:endParaRPr lang="es-CO" dirty="0"/>
          </a:p>
          <a:p>
            <a:pPr marL="457200" indent="-457200">
              <a:buFont typeface="+mj-lt"/>
              <a:buAutoNum type="arabicPeriod"/>
            </a:pPr>
            <a:endParaRPr lang="es-CO" dirty="0"/>
          </a:p>
          <a:p>
            <a:endParaRPr lang="es-CO" dirty="0"/>
          </a:p>
          <a:p>
            <a:endParaRPr lang="es-CO" dirty="0"/>
          </a:p>
        </p:txBody>
      </p:sp>
      <p:pic>
        <p:nvPicPr>
          <p:cNvPr id="12" name="Imagen 11">
            <a:extLst>
              <a:ext uri="{FF2B5EF4-FFF2-40B4-BE49-F238E27FC236}">
                <a16:creationId xmlns:a16="http://schemas.microsoft.com/office/drawing/2014/main" id="{9D923713-205B-445C-AC79-8344FD6ED840}"/>
              </a:ext>
            </a:extLst>
          </p:cNvPr>
          <p:cNvPicPr>
            <a:picLocks noChangeAspect="1"/>
          </p:cNvPicPr>
          <p:nvPr/>
        </p:nvPicPr>
        <p:blipFill>
          <a:blip r:embed="rId2"/>
          <a:stretch>
            <a:fillRect/>
          </a:stretch>
        </p:blipFill>
        <p:spPr>
          <a:xfrm>
            <a:off x="5129164" y="1886190"/>
            <a:ext cx="1676400" cy="447675"/>
          </a:xfrm>
          <a:prstGeom prst="rect">
            <a:avLst/>
          </a:prstGeom>
        </p:spPr>
      </p:pic>
      <p:pic>
        <p:nvPicPr>
          <p:cNvPr id="11" name="Imagen 10">
            <a:extLst>
              <a:ext uri="{FF2B5EF4-FFF2-40B4-BE49-F238E27FC236}">
                <a16:creationId xmlns:a16="http://schemas.microsoft.com/office/drawing/2014/main" id="{5D6753AF-E032-4AFD-A848-EBA6E83B1569}"/>
              </a:ext>
            </a:extLst>
          </p:cNvPr>
          <p:cNvPicPr>
            <a:picLocks noChangeAspect="1"/>
          </p:cNvPicPr>
          <p:nvPr/>
        </p:nvPicPr>
        <p:blipFill>
          <a:blip r:embed="rId3"/>
          <a:stretch>
            <a:fillRect/>
          </a:stretch>
        </p:blipFill>
        <p:spPr>
          <a:xfrm>
            <a:off x="4004835" y="3263064"/>
            <a:ext cx="4113504" cy="2163398"/>
          </a:xfrm>
          <a:prstGeom prst="rect">
            <a:avLst/>
          </a:prstGeom>
        </p:spPr>
      </p:pic>
    </p:spTree>
    <p:extLst>
      <p:ext uri="{BB962C8B-B14F-4D97-AF65-F5344CB8AC3E}">
        <p14:creationId xmlns:p14="http://schemas.microsoft.com/office/powerpoint/2010/main" val="2156776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350ECDBA-38D2-406B-B32F-8415BB87DE67}"/>
              </a:ext>
            </a:extLst>
          </p:cNvPr>
          <p:cNvPicPr>
            <a:picLocks noChangeAspect="1"/>
          </p:cNvPicPr>
          <p:nvPr/>
        </p:nvPicPr>
        <p:blipFill>
          <a:blip r:embed="rId2"/>
          <a:stretch>
            <a:fillRect/>
          </a:stretch>
        </p:blipFill>
        <p:spPr>
          <a:xfrm>
            <a:off x="6120869" y="3976297"/>
            <a:ext cx="4633320" cy="2548532"/>
          </a:xfrm>
          <a:prstGeom prst="rect">
            <a:avLst/>
          </a:prstGeom>
        </p:spPr>
      </p:pic>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CO" dirty="0"/>
              <a:t>GENERACIÓN DE LISTAS DE TENDIDO Y CONEXIONADO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5"/>
            <a:ext cx="5049153" cy="3151573"/>
          </a:xfrm>
        </p:spPr>
        <p:txBody>
          <a:bodyPr>
            <a:normAutofit fontScale="40000" lnSpcReduction="20000"/>
          </a:bodyPr>
          <a:lstStyle/>
          <a:p>
            <a:r>
              <a:rPr lang="es-CO" sz="3400" dirty="0"/>
              <a:t>Para generar las listas de tendido y conexionado:</a:t>
            </a:r>
          </a:p>
          <a:p>
            <a:endParaRPr lang="es-CO" dirty="0"/>
          </a:p>
          <a:p>
            <a:pPr marL="0" indent="0">
              <a:buNone/>
            </a:pPr>
            <a:r>
              <a:rPr lang="es-CO" dirty="0"/>
              <a:t>1.	Exporte el archivo </a:t>
            </a:r>
            <a:r>
              <a:rPr lang="es-CO" dirty="0">
                <a:solidFill>
                  <a:srgbClr val="FFC000"/>
                </a:solidFill>
              </a:rPr>
              <a:t>Wire Number Signal Arrows</a:t>
            </a:r>
            <a:r>
              <a:rPr lang="es-CO" dirty="0"/>
              <a:t> del proyecto y guárdelo          	como *.xlsx</a:t>
            </a:r>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0" indent="0">
              <a:buNone/>
            </a:pPr>
            <a:endParaRPr lang="es-CO" dirty="0"/>
          </a:p>
          <a:p>
            <a:pPr marL="457200" indent="-457200">
              <a:buFont typeface="+mj-lt"/>
              <a:buAutoNum type="arabicPeriod"/>
            </a:pPr>
            <a:endParaRPr lang="es-CO" dirty="0"/>
          </a:p>
          <a:p>
            <a:pPr marL="0" indent="0">
              <a:buNone/>
            </a:pPr>
            <a:r>
              <a:rPr lang="es-CO" dirty="0"/>
              <a:t>2.	Exporte el reporte </a:t>
            </a:r>
            <a:r>
              <a:rPr lang="es-CO" dirty="0">
                <a:solidFill>
                  <a:srgbClr val="FFC000"/>
                </a:solidFill>
              </a:rPr>
              <a:t>Cable </a:t>
            </a:r>
            <a:r>
              <a:rPr lang="es-CO" dirty="0" err="1">
                <a:solidFill>
                  <a:srgbClr val="FFC000"/>
                </a:solidFill>
              </a:rPr>
              <a:t>From</a:t>
            </a:r>
            <a:r>
              <a:rPr lang="es-CO" dirty="0">
                <a:solidFill>
                  <a:srgbClr val="FFC000"/>
                </a:solidFill>
              </a:rPr>
              <a:t>/To </a:t>
            </a:r>
            <a:r>
              <a:rPr lang="es-CO" dirty="0"/>
              <a:t>del proyecto usando el archivo de 	configuración para conexionado y guárdelo  como *.xlsx</a:t>
            </a:r>
          </a:p>
          <a:p>
            <a:pPr marL="0" indent="0">
              <a:buNone/>
            </a:pPr>
            <a:r>
              <a:rPr lang="es-CO" dirty="0"/>
              <a:t>	En el </a:t>
            </a:r>
            <a:r>
              <a:rPr lang="es-CO" dirty="0" err="1">
                <a:solidFill>
                  <a:srgbClr val="FFC000"/>
                </a:solidFill>
              </a:rPr>
              <a:t>Report</a:t>
            </a:r>
            <a:r>
              <a:rPr lang="es-CO" dirty="0">
                <a:solidFill>
                  <a:srgbClr val="FFC000"/>
                </a:solidFill>
              </a:rPr>
              <a:t> </a:t>
            </a:r>
            <a:r>
              <a:rPr lang="es-CO" dirty="0" err="1">
                <a:solidFill>
                  <a:srgbClr val="FFC000"/>
                </a:solidFill>
              </a:rPr>
              <a:t>From</a:t>
            </a:r>
            <a:r>
              <a:rPr lang="es-CO" dirty="0">
                <a:solidFill>
                  <a:srgbClr val="FFC000"/>
                </a:solidFill>
              </a:rPr>
              <a:t>/</a:t>
            </a:r>
            <a:r>
              <a:rPr lang="es-CO" dirty="0" err="1">
                <a:solidFill>
                  <a:srgbClr val="FFC000"/>
                </a:solidFill>
              </a:rPr>
              <a:t>To</a:t>
            </a:r>
            <a:r>
              <a:rPr lang="es-CO" dirty="0">
                <a:solidFill>
                  <a:srgbClr val="FFC000"/>
                </a:solidFill>
              </a:rPr>
              <a:t> </a:t>
            </a:r>
            <a:r>
              <a:rPr lang="es-CO" dirty="0"/>
              <a:t>agregue todos los tablero y cajas de equipos de patio 	de C&amp;P de la subestación.</a:t>
            </a:r>
          </a:p>
          <a:p>
            <a:pPr marL="457200" indent="-457200">
              <a:buAutoNum type="arabicPeriod" startAt="2"/>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0" indent="0">
              <a:buNone/>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solidFill>
                <a:srgbClr val="FFC000"/>
              </a:solidFill>
            </a:endParaRPr>
          </a:p>
          <a:p>
            <a:pPr marL="457200" indent="-457200">
              <a:buFont typeface="+mj-lt"/>
              <a:buAutoNum type="arabicPeriod"/>
            </a:pPr>
            <a:endParaRPr lang="es-CO" dirty="0">
              <a:solidFill>
                <a:srgbClr val="FFC000"/>
              </a:solidFill>
            </a:endParaRPr>
          </a:p>
          <a:p>
            <a:pPr marL="457200" indent="-457200">
              <a:buFont typeface="+mj-lt"/>
              <a:buAutoNum type="arabicPeriod"/>
            </a:pPr>
            <a:endParaRPr lang="es-CO" dirty="0"/>
          </a:p>
          <a:p>
            <a:endParaRPr lang="es-CO" dirty="0"/>
          </a:p>
          <a:p>
            <a:endParaRPr lang="es-CO" dirty="0"/>
          </a:p>
        </p:txBody>
      </p:sp>
      <p:pic>
        <p:nvPicPr>
          <p:cNvPr id="13" name="Imagen 12">
            <a:extLst>
              <a:ext uri="{FF2B5EF4-FFF2-40B4-BE49-F238E27FC236}">
                <a16:creationId xmlns:a16="http://schemas.microsoft.com/office/drawing/2014/main" id="{C3296E39-D7E0-434F-A77F-9C72B771D3F3}"/>
              </a:ext>
            </a:extLst>
          </p:cNvPr>
          <p:cNvPicPr>
            <a:picLocks noChangeAspect="1"/>
          </p:cNvPicPr>
          <p:nvPr/>
        </p:nvPicPr>
        <p:blipFill>
          <a:blip r:embed="rId3"/>
          <a:stretch>
            <a:fillRect/>
          </a:stretch>
        </p:blipFill>
        <p:spPr>
          <a:xfrm>
            <a:off x="7684655" y="1087957"/>
            <a:ext cx="1505748" cy="2636126"/>
          </a:xfrm>
          <a:prstGeom prst="rect">
            <a:avLst/>
          </a:prstGeom>
        </p:spPr>
      </p:pic>
      <p:pic>
        <p:nvPicPr>
          <p:cNvPr id="3" name="Imagen 2">
            <a:extLst>
              <a:ext uri="{FF2B5EF4-FFF2-40B4-BE49-F238E27FC236}">
                <a16:creationId xmlns:a16="http://schemas.microsoft.com/office/drawing/2014/main" id="{A27EAC2E-7990-4653-8710-4A6777ED305A}"/>
              </a:ext>
            </a:extLst>
          </p:cNvPr>
          <p:cNvPicPr>
            <a:picLocks noChangeAspect="1"/>
          </p:cNvPicPr>
          <p:nvPr/>
        </p:nvPicPr>
        <p:blipFill>
          <a:blip r:embed="rId4"/>
          <a:stretch>
            <a:fillRect/>
          </a:stretch>
        </p:blipFill>
        <p:spPr>
          <a:xfrm>
            <a:off x="2006353" y="4315321"/>
            <a:ext cx="3710866" cy="2247425"/>
          </a:xfrm>
          <a:prstGeom prst="rect">
            <a:avLst/>
          </a:prstGeom>
        </p:spPr>
      </p:pic>
    </p:spTree>
    <p:extLst>
      <p:ext uri="{BB962C8B-B14F-4D97-AF65-F5344CB8AC3E}">
        <p14:creationId xmlns:p14="http://schemas.microsoft.com/office/powerpoint/2010/main" val="1967674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CO" dirty="0"/>
              <a:t>GENERACIÓN DE LISTAS DE TENDIDO Y CONEXIONADO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6"/>
            <a:ext cx="9979742" cy="4358935"/>
          </a:xfrm>
        </p:spPr>
        <p:txBody>
          <a:bodyPr>
            <a:normAutofit lnSpcReduction="10000"/>
          </a:bodyPr>
          <a:lstStyle/>
          <a:p>
            <a:pPr marL="0" indent="0">
              <a:buNone/>
            </a:pPr>
            <a:r>
              <a:rPr lang="es-CO" sz="1400" dirty="0"/>
              <a:t>3.	Cargar el archivo </a:t>
            </a:r>
            <a:r>
              <a:rPr lang="es-CO" sz="1400" dirty="0">
                <a:solidFill>
                  <a:srgbClr val="FFC000"/>
                </a:solidFill>
              </a:rPr>
              <a:t>Wire Number Signal Arrows</a:t>
            </a:r>
            <a:r>
              <a:rPr lang="es-CO" sz="1400" dirty="0"/>
              <a:t>  en el </a:t>
            </a:r>
            <a:r>
              <a:rPr lang="es-ES" sz="1400" dirty="0">
                <a:sym typeface="Century Gothic"/>
              </a:rPr>
              <a:t>EPM </a:t>
            </a:r>
            <a:r>
              <a:rPr lang="es-ES" sz="1400" dirty="0" err="1">
                <a:sym typeface="Century Gothic"/>
              </a:rPr>
              <a:t>Design</a:t>
            </a:r>
            <a:r>
              <a:rPr lang="es-ES" sz="1400" dirty="0">
                <a:sym typeface="Century Gothic"/>
              </a:rPr>
              <a:t> Box </a:t>
            </a:r>
          </a:p>
          <a:p>
            <a:pPr marL="457200" indent="-457200">
              <a:buFont typeface="+mj-lt"/>
              <a:buAutoNum type="arabicPeriod"/>
            </a:pPr>
            <a:endParaRPr lang="es-ES" sz="1400" dirty="0">
              <a:sym typeface="Century Gothic"/>
            </a:endParaRPr>
          </a:p>
          <a:p>
            <a:pPr marL="0" indent="0">
              <a:buNone/>
            </a:pPr>
            <a:endParaRPr lang="es-ES" sz="1400" dirty="0">
              <a:sym typeface="Century Gothic"/>
            </a:endParaRPr>
          </a:p>
          <a:p>
            <a:pPr marL="0" indent="0">
              <a:buNone/>
            </a:pPr>
            <a:r>
              <a:rPr lang="es-CO" sz="1400" dirty="0"/>
              <a:t>4.	Cargar el archivo </a:t>
            </a:r>
            <a:r>
              <a:rPr lang="es-CO" sz="1400" dirty="0">
                <a:solidFill>
                  <a:srgbClr val="FFC000"/>
                </a:solidFill>
              </a:rPr>
              <a:t>Cable </a:t>
            </a:r>
            <a:r>
              <a:rPr lang="es-CO" sz="1400" dirty="0" err="1">
                <a:solidFill>
                  <a:srgbClr val="FFC000"/>
                </a:solidFill>
              </a:rPr>
              <a:t>From</a:t>
            </a:r>
            <a:r>
              <a:rPr lang="es-CO" sz="1400" dirty="0">
                <a:solidFill>
                  <a:srgbClr val="FFC000"/>
                </a:solidFill>
              </a:rPr>
              <a:t>/To </a:t>
            </a:r>
          </a:p>
          <a:p>
            <a:pPr marL="457200" indent="-457200">
              <a:buFont typeface="+mj-lt"/>
              <a:buAutoNum type="arabicPeriod"/>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r>
              <a:rPr lang="es-CO" sz="1400" dirty="0"/>
              <a:t>	</a:t>
            </a:r>
            <a:r>
              <a:rPr lang="es-ES" sz="1400" dirty="0">
                <a:sym typeface="Century Gothic"/>
              </a:rPr>
              <a:t>EPM </a:t>
            </a:r>
            <a:r>
              <a:rPr lang="es-ES" sz="1400" dirty="0" err="1">
                <a:sym typeface="Century Gothic"/>
              </a:rPr>
              <a:t>Design</a:t>
            </a:r>
            <a:r>
              <a:rPr lang="es-ES" sz="1400" dirty="0">
                <a:sym typeface="Century Gothic"/>
              </a:rPr>
              <a:t> Box </a:t>
            </a:r>
            <a:r>
              <a:rPr lang="es-CO" sz="1400" dirty="0"/>
              <a:t>procesara la información y generará un reporte para ser revisado antes de exportar el archivo de Excel con 	las listas de tendido y conexionado</a:t>
            </a:r>
          </a:p>
          <a:p>
            <a:pPr marL="457200" indent="-457200">
              <a:buFont typeface="+mj-lt"/>
              <a:buAutoNum type="arabicPeriod"/>
            </a:pPr>
            <a:endParaRPr lang="es-CO" sz="1400" dirty="0"/>
          </a:p>
          <a:p>
            <a:pPr marL="457200" indent="-457200">
              <a:buFont typeface="+mj-lt"/>
              <a:buAutoNum type="arabicPeriod"/>
            </a:pPr>
            <a:endParaRPr lang="es-CO" sz="1400" dirty="0"/>
          </a:p>
          <a:p>
            <a:pPr marL="0" indent="0">
              <a:buNone/>
            </a:pPr>
            <a:endParaRPr lang="es-CO" sz="1400" dirty="0"/>
          </a:p>
          <a:p>
            <a:pPr marL="0" indent="0">
              <a:buNone/>
            </a:pPr>
            <a:r>
              <a:rPr lang="es-CO" sz="1400" dirty="0"/>
              <a:t>5.	</a:t>
            </a:r>
            <a:r>
              <a:rPr lang="es-CO" sz="1400" dirty="0">
                <a:sym typeface="Century Gothic"/>
              </a:rPr>
              <a:t>Realice </a:t>
            </a:r>
            <a:r>
              <a:rPr lang="es-CO" sz="1400" dirty="0"/>
              <a:t>la revisión de los multiconductores y verifique que el campo DESC2 este completamente diligenciado en la pestaña 	Flechas, corrija los errores en el diseño. Una vez hechas las correcciones repita los pasos anteriores hasta que no quede 	 ningún error.</a:t>
            </a:r>
          </a:p>
          <a:p>
            <a:pPr marL="457200" indent="-457200">
              <a:buFont typeface="+mj-lt"/>
              <a:buAutoNum type="arabicPeriod"/>
            </a:pPr>
            <a:endParaRPr lang="es-CO" dirty="0"/>
          </a:p>
          <a:p>
            <a:pPr marL="457200" indent="-457200">
              <a:buFont typeface="+mj-lt"/>
              <a:buAutoNum type="arabicPeriod"/>
            </a:pPr>
            <a:endParaRPr lang="es-CO" dirty="0"/>
          </a:p>
          <a:p>
            <a:endParaRPr lang="es-CO" dirty="0"/>
          </a:p>
          <a:p>
            <a:endParaRPr lang="es-CO" dirty="0"/>
          </a:p>
        </p:txBody>
      </p:sp>
      <p:pic>
        <p:nvPicPr>
          <p:cNvPr id="6" name="Imagen 5">
            <a:extLst>
              <a:ext uri="{FF2B5EF4-FFF2-40B4-BE49-F238E27FC236}">
                <a16:creationId xmlns:a16="http://schemas.microsoft.com/office/drawing/2014/main" id="{763F2440-93C4-4F46-B8FD-D2F17E2DD492}"/>
              </a:ext>
            </a:extLst>
          </p:cNvPr>
          <p:cNvPicPr>
            <a:picLocks noChangeAspect="1"/>
          </p:cNvPicPr>
          <p:nvPr/>
        </p:nvPicPr>
        <p:blipFill>
          <a:blip r:embed="rId2"/>
          <a:stretch>
            <a:fillRect/>
          </a:stretch>
        </p:blipFill>
        <p:spPr>
          <a:xfrm>
            <a:off x="4442462" y="1525339"/>
            <a:ext cx="2069896" cy="598364"/>
          </a:xfrm>
          <a:prstGeom prst="rect">
            <a:avLst/>
          </a:prstGeom>
        </p:spPr>
      </p:pic>
      <p:pic>
        <p:nvPicPr>
          <p:cNvPr id="11" name="Imagen 10">
            <a:extLst>
              <a:ext uri="{FF2B5EF4-FFF2-40B4-BE49-F238E27FC236}">
                <a16:creationId xmlns:a16="http://schemas.microsoft.com/office/drawing/2014/main" id="{36B9FFF8-5C9D-44B8-9609-A4CECAE77F46}"/>
              </a:ext>
            </a:extLst>
          </p:cNvPr>
          <p:cNvPicPr>
            <a:picLocks noChangeAspect="1"/>
          </p:cNvPicPr>
          <p:nvPr/>
        </p:nvPicPr>
        <p:blipFill>
          <a:blip r:embed="rId3"/>
          <a:stretch>
            <a:fillRect/>
          </a:stretch>
        </p:blipFill>
        <p:spPr>
          <a:xfrm>
            <a:off x="3887836" y="2566388"/>
            <a:ext cx="3179148" cy="663166"/>
          </a:xfrm>
          <a:prstGeom prst="rect">
            <a:avLst/>
          </a:prstGeom>
        </p:spPr>
      </p:pic>
      <p:pic>
        <p:nvPicPr>
          <p:cNvPr id="15" name="Imagen 14">
            <a:extLst>
              <a:ext uri="{FF2B5EF4-FFF2-40B4-BE49-F238E27FC236}">
                <a16:creationId xmlns:a16="http://schemas.microsoft.com/office/drawing/2014/main" id="{0EA9B81C-882B-4A2D-9993-28669470C8B8}"/>
              </a:ext>
            </a:extLst>
          </p:cNvPr>
          <p:cNvPicPr>
            <a:picLocks noChangeAspect="1"/>
          </p:cNvPicPr>
          <p:nvPr/>
        </p:nvPicPr>
        <p:blipFill>
          <a:blip r:embed="rId4"/>
          <a:stretch>
            <a:fillRect/>
          </a:stretch>
        </p:blipFill>
        <p:spPr>
          <a:xfrm>
            <a:off x="3923929" y="3677973"/>
            <a:ext cx="3106961" cy="919483"/>
          </a:xfrm>
          <a:prstGeom prst="rect">
            <a:avLst/>
          </a:prstGeom>
        </p:spPr>
      </p:pic>
      <p:pic>
        <p:nvPicPr>
          <p:cNvPr id="17" name="Imagen 16">
            <a:extLst>
              <a:ext uri="{FF2B5EF4-FFF2-40B4-BE49-F238E27FC236}">
                <a16:creationId xmlns:a16="http://schemas.microsoft.com/office/drawing/2014/main" id="{70C8F476-970A-490C-9E55-AC9085A62BFB}"/>
              </a:ext>
            </a:extLst>
          </p:cNvPr>
          <p:cNvPicPr>
            <a:picLocks noChangeAspect="1"/>
          </p:cNvPicPr>
          <p:nvPr/>
        </p:nvPicPr>
        <p:blipFill>
          <a:blip r:embed="rId5"/>
          <a:stretch>
            <a:fillRect/>
          </a:stretch>
        </p:blipFill>
        <p:spPr>
          <a:xfrm>
            <a:off x="3107182" y="5332661"/>
            <a:ext cx="5202315" cy="1128380"/>
          </a:xfrm>
          <a:prstGeom prst="rect">
            <a:avLst/>
          </a:prstGeom>
        </p:spPr>
      </p:pic>
    </p:spTree>
    <p:extLst>
      <p:ext uri="{BB962C8B-B14F-4D97-AF65-F5344CB8AC3E}">
        <p14:creationId xmlns:p14="http://schemas.microsoft.com/office/powerpoint/2010/main" val="100768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CO" dirty="0"/>
              <a:t>GENERACIÓN DE LISTAS DE TENDIDO Y CONEXIONADO</a:t>
            </a:r>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EPM </a:t>
              </a:r>
              <a:r>
                <a:rPr lang="es-ES" sz="2800" b="1" dirty="0" err="1">
                  <a:solidFill>
                    <a:schemeClr val="bg1"/>
                  </a:solidFill>
                  <a:latin typeface="Arial Rounded MT Bold" panose="020F0704030504030204" pitchFamily="34" charset="77"/>
                  <a:ea typeface="Calibri"/>
                  <a:cs typeface="Calibri"/>
                  <a:sym typeface="Century Gothic"/>
                </a:rPr>
                <a:t>Design</a:t>
              </a:r>
              <a:r>
                <a:rPr lang="es-ES" sz="2800" b="1" dirty="0">
                  <a:solidFill>
                    <a:schemeClr val="bg1"/>
                  </a:solidFill>
                  <a:latin typeface="Arial Rounded MT Bold" panose="020F0704030504030204" pitchFamily="34" charset="77"/>
                  <a:ea typeface="Calibri"/>
                  <a:cs typeface="Calibri"/>
                  <a:sym typeface="Century Gothic"/>
                </a:rPr>
                <a:t> Box</a:t>
              </a:r>
            </a:p>
          </p:txBody>
        </p:sp>
      </p:grpSp>
      <p:sp>
        <p:nvSpPr>
          <p:cNvPr id="5" name="Marcador de contenido 4">
            <a:extLst>
              <a:ext uri="{FF2B5EF4-FFF2-40B4-BE49-F238E27FC236}">
                <a16:creationId xmlns:a16="http://schemas.microsoft.com/office/drawing/2014/main" id="{0A854916-85EF-41FB-8998-F688F277CC80}"/>
              </a:ext>
            </a:extLst>
          </p:cNvPr>
          <p:cNvSpPr>
            <a:spLocks noGrp="1"/>
          </p:cNvSpPr>
          <p:nvPr>
            <p:ph idx="1"/>
          </p:nvPr>
        </p:nvSpPr>
        <p:spPr>
          <a:xfrm>
            <a:off x="1071716" y="1198485"/>
            <a:ext cx="9979742" cy="4869044"/>
          </a:xfrm>
        </p:spPr>
        <p:txBody>
          <a:bodyPr>
            <a:normAutofit/>
          </a:bodyPr>
          <a:lstStyle/>
          <a:p>
            <a:pPr marL="0" indent="0">
              <a:buNone/>
            </a:pPr>
            <a:r>
              <a:rPr lang="es-CO" sz="1400" dirty="0"/>
              <a:t>6.	Exporte el informe a Excel. Se generan dos archivos de Excel, uno corresponde al entregable de tendido y conexionado y el 	otro a </a:t>
            </a:r>
            <a:r>
              <a:rPr lang="es-CO" sz="1400" dirty="0">
                <a:solidFill>
                  <a:srgbClr val="FFC000"/>
                </a:solidFill>
              </a:rPr>
              <a:t>Wire Number Signal Arrows</a:t>
            </a:r>
            <a:r>
              <a:rPr lang="es-CO" sz="1400" dirty="0"/>
              <a:t>  modificado con la información de conexión destino de la referencias cruzadas.</a:t>
            </a:r>
          </a:p>
          <a:p>
            <a:pPr marL="342900" indent="-342900">
              <a:buAutoNum type="arabicPeriod" startAt="6"/>
            </a:pPr>
            <a:endParaRPr lang="es-CO" sz="1400" dirty="0">
              <a:sym typeface="Century Gothic"/>
            </a:endParaRPr>
          </a:p>
          <a:p>
            <a:pPr marL="342900" indent="-342900">
              <a:buAutoNum type="arabicPeriod" startAt="6"/>
            </a:pPr>
            <a:endParaRPr lang="es-ES" sz="1400" dirty="0">
              <a:sym typeface="Century Gothic"/>
            </a:endParaRPr>
          </a:p>
          <a:p>
            <a:pPr marL="0" indent="0">
              <a:buNone/>
            </a:pPr>
            <a:r>
              <a:rPr lang="es-CO" sz="1400" dirty="0"/>
              <a:t>7.	Ahora puede cargar el archivo </a:t>
            </a:r>
            <a:r>
              <a:rPr lang="es-CO" sz="1400" dirty="0">
                <a:solidFill>
                  <a:srgbClr val="FFC000"/>
                </a:solidFill>
              </a:rPr>
              <a:t>Wire Number Signal Arrows</a:t>
            </a:r>
            <a:r>
              <a:rPr lang="es-CO" sz="1400" dirty="0"/>
              <a:t>  generado por el programa</a:t>
            </a:r>
            <a:r>
              <a:rPr lang="es-ES" sz="1400" dirty="0">
                <a:sym typeface="Century Gothic"/>
              </a:rPr>
              <a:t> EPM </a:t>
            </a:r>
            <a:r>
              <a:rPr lang="es-ES" sz="1400" dirty="0" err="1">
                <a:sym typeface="Century Gothic"/>
              </a:rPr>
              <a:t>Design</a:t>
            </a:r>
            <a:r>
              <a:rPr lang="es-ES" sz="1400" dirty="0">
                <a:sym typeface="Century Gothic"/>
              </a:rPr>
              <a:t> Box al AutoCAD 	Electrical para actualizar todas las referencias cruzadas donde debe aparecer la información del punto de conexión destino. 	Para poder importar a AutoCAD Electrical </a:t>
            </a:r>
            <a:r>
              <a:rPr lang="es-CO" sz="1400" dirty="0">
                <a:sym typeface="Century Gothic"/>
              </a:rPr>
              <a:t>a</a:t>
            </a:r>
            <a:r>
              <a:rPr lang="es-CO" sz="1400" dirty="0"/>
              <a:t>bra el archivo y guárdelo como *.xls de esta forma será reconocido por 	AutoCAD Electrical.</a:t>
            </a: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endParaRPr lang="es-CO" sz="1400" dirty="0">
              <a:solidFill>
                <a:srgbClr val="FFC000"/>
              </a:solidFill>
            </a:endParaRPr>
          </a:p>
          <a:p>
            <a:pPr marL="0" indent="0">
              <a:buNone/>
            </a:pPr>
            <a:r>
              <a:rPr lang="es-CO" sz="1400" dirty="0"/>
              <a:t>8. 	Diligencie la información del proyecto, control de revisiones y nombre del documento de acuerdo al listado de documento 	maestro en el informe de tendido y conexionado, guarde una copia como PDF.  </a:t>
            </a:r>
          </a:p>
          <a:p>
            <a:pPr marL="457200" indent="-457200">
              <a:buFont typeface="+mj-lt"/>
              <a:buAutoNum type="arabicPeriod"/>
            </a:pPr>
            <a:endParaRPr lang="es-CO" sz="1400" dirty="0"/>
          </a:p>
          <a:p>
            <a:pPr marL="0" indent="0">
              <a:buNone/>
            </a:pPr>
            <a:endParaRPr lang="es-CO" sz="1400" dirty="0"/>
          </a:p>
          <a:p>
            <a:pPr marL="457200" indent="-457200">
              <a:buFont typeface="+mj-lt"/>
              <a:buAutoNum type="arabicPeriod"/>
            </a:pPr>
            <a:endParaRPr lang="es-CO" dirty="0"/>
          </a:p>
          <a:p>
            <a:pPr marL="457200" indent="-457200">
              <a:buFont typeface="+mj-lt"/>
              <a:buAutoNum type="arabicPeriod"/>
            </a:pPr>
            <a:endParaRPr lang="es-CO" dirty="0"/>
          </a:p>
          <a:p>
            <a:endParaRPr lang="es-CO" dirty="0"/>
          </a:p>
          <a:p>
            <a:endParaRPr lang="es-CO" dirty="0"/>
          </a:p>
        </p:txBody>
      </p:sp>
      <p:pic>
        <p:nvPicPr>
          <p:cNvPr id="12" name="Imagen 11">
            <a:extLst>
              <a:ext uri="{FF2B5EF4-FFF2-40B4-BE49-F238E27FC236}">
                <a16:creationId xmlns:a16="http://schemas.microsoft.com/office/drawing/2014/main" id="{9D923713-205B-445C-AC79-8344FD6ED840}"/>
              </a:ext>
            </a:extLst>
          </p:cNvPr>
          <p:cNvPicPr>
            <a:picLocks noChangeAspect="1"/>
          </p:cNvPicPr>
          <p:nvPr/>
        </p:nvPicPr>
        <p:blipFill>
          <a:blip r:embed="rId2"/>
          <a:stretch>
            <a:fillRect/>
          </a:stretch>
        </p:blipFill>
        <p:spPr>
          <a:xfrm>
            <a:off x="4807994" y="1807321"/>
            <a:ext cx="1676400" cy="447675"/>
          </a:xfrm>
          <a:prstGeom prst="rect">
            <a:avLst/>
          </a:prstGeom>
        </p:spPr>
      </p:pic>
      <p:pic>
        <p:nvPicPr>
          <p:cNvPr id="7" name="Imagen 6">
            <a:extLst>
              <a:ext uri="{FF2B5EF4-FFF2-40B4-BE49-F238E27FC236}">
                <a16:creationId xmlns:a16="http://schemas.microsoft.com/office/drawing/2014/main" id="{77E73D40-3E6E-4D60-A256-952DBB5669C6}"/>
              </a:ext>
            </a:extLst>
          </p:cNvPr>
          <p:cNvPicPr>
            <a:picLocks noChangeAspect="1"/>
          </p:cNvPicPr>
          <p:nvPr/>
        </p:nvPicPr>
        <p:blipFill>
          <a:blip r:embed="rId3"/>
          <a:stretch>
            <a:fillRect/>
          </a:stretch>
        </p:blipFill>
        <p:spPr>
          <a:xfrm>
            <a:off x="4843216" y="3000652"/>
            <a:ext cx="1605955" cy="2490187"/>
          </a:xfrm>
          <a:prstGeom prst="rect">
            <a:avLst/>
          </a:prstGeom>
        </p:spPr>
      </p:pic>
    </p:spTree>
    <p:extLst>
      <p:ext uri="{BB962C8B-B14F-4D97-AF65-F5344CB8AC3E}">
        <p14:creationId xmlns:p14="http://schemas.microsoft.com/office/powerpoint/2010/main" val="162517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IMPRESIÓN PLANOS AUTOCAD ELECTRICAL</a:t>
            </a:r>
            <a:endParaRPr lang="es-CO" dirty="0"/>
          </a:p>
        </p:txBody>
      </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071716" y="1659100"/>
            <a:ext cx="9979742" cy="4297817"/>
          </a:xfrm>
        </p:spPr>
        <p:txBody>
          <a:bodyPr>
            <a:normAutofit fontScale="55000" lnSpcReduction="20000"/>
          </a:bodyPr>
          <a:lstStyle/>
          <a:p>
            <a:r>
              <a:rPr lang="es-CO" dirty="0"/>
              <a:t>Las impresiones deberán ser en blanco y negro usando las plumillas y plantillas definidas y teniendo cuidado de usar los bloques correctos cuyos tamaños de textos fueron ajustados a una altura de 2 mm y 2.5 mm para mejorar la visualización de la impresión. También se modificaron las plumillas y plantillas para generar una impresión mas clara en el papel. Se debe tener en cuenta el procedimiento descrito a continuación.</a:t>
            </a:r>
          </a:p>
          <a:p>
            <a:r>
              <a:rPr lang="es-CO" dirty="0"/>
              <a:t>Durante el proceso de generar los PDF´s (Publish) se debe desactivar la opción Substitute </a:t>
            </a:r>
            <a:r>
              <a:rPr lang="es-CO" dirty="0">
                <a:solidFill>
                  <a:srgbClr val="FFC000"/>
                </a:solidFill>
              </a:rPr>
              <a:t>TrueType founts for SHX founts</a:t>
            </a:r>
            <a:r>
              <a:rPr lang="es-CO" dirty="0"/>
              <a:t> (por defecto esta seleccionado).</a:t>
            </a:r>
          </a:p>
          <a:p>
            <a:endParaRPr lang="es-CO" dirty="0"/>
          </a:p>
          <a:p>
            <a:endParaRPr lang="es-CO" dirty="0"/>
          </a:p>
          <a:p>
            <a:endParaRPr lang="es-CO" dirty="0"/>
          </a:p>
          <a:p>
            <a:endParaRPr lang="es-CO" dirty="0"/>
          </a:p>
          <a:p>
            <a:endParaRPr lang="es-CO" dirty="0"/>
          </a:p>
          <a:p>
            <a:endParaRPr lang="es-CO" dirty="0"/>
          </a:p>
          <a:p>
            <a:endParaRPr lang="es-CO" dirty="0"/>
          </a:p>
          <a:p>
            <a:r>
              <a:rPr lang="es-CO" dirty="0"/>
              <a:t>Se disminuyó el grosor de las punteras en la plumilla para obtener un trazo más fino y evitar la distorsión de los textos. Usando un grosor de 0.25 se obtienen muy buenos resultados. </a:t>
            </a:r>
          </a:p>
          <a:p>
            <a:r>
              <a:rPr lang="es-CO" dirty="0"/>
              <a:t>Se creó una plantilla y una plumilla adicional para la impresión de las disposiciones físicas ya que si se usa la misma que para los diagramas esquemáticos estas se distorsionarían debido al grosor de las líneas de impresión. La plumilla para disposiciones física tiene distintos grosores de acuerdo al tipo de línea.</a:t>
            </a:r>
          </a:p>
          <a:p>
            <a:pPr marL="0" indent="0">
              <a:buNone/>
            </a:pPr>
            <a:endParaRPr lang="es-CO" dirty="0"/>
          </a:p>
          <a:p>
            <a:endParaRPr lang="es-CO" dirty="0"/>
          </a:p>
          <a:p>
            <a:endParaRPr lang="es-CO" dirty="0"/>
          </a:p>
          <a:p>
            <a:endParaRPr lang="es-CO" dirty="0"/>
          </a:p>
        </p:txBody>
      </p:sp>
      <p:pic>
        <p:nvPicPr>
          <p:cNvPr id="7" name="Imagen 6">
            <a:extLst>
              <a:ext uri="{FF2B5EF4-FFF2-40B4-BE49-F238E27FC236}">
                <a16:creationId xmlns:a16="http://schemas.microsoft.com/office/drawing/2014/main" id="{56F2220A-2427-45B2-A1F9-74F87CFA2F3C}"/>
              </a:ext>
            </a:extLst>
          </p:cNvPr>
          <p:cNvPicPr>
            <a:picLocks noChangeAspect="1"/>
          </p:cNvPicPr>
          <p:nvPr/>
        </p:nvPicPr>
        <p:blipFill>
          <a:blip r:embed="rId2"/>
          <a:stretch>
            <a:fillRect/>
          </a:stretch>
        </p:blipFill>
        <p:spPr>
          <a:xfrm>
            <a:off x="4797414" y="2750218"/>
            <a:ext cx="1461343" cy="1857294"/>
          </a:xfrm>
          <a:prstGeom prst="rect">
            <a:avLst/>
          </a:prstGeom>
        </p:spPr>
      </p:pic>
    </p:spTree>
    <p:extLst>
      <p:ext uri="{BB962C8B-B14F-4D97-AF65-F5344CB8AC3E}">
        <p14:creationId xmlns:p14="http://schemas.microsoft.com/office/powerpoint/2010/main" val="121158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IMPRESIÓN PLANOS AUTOCAD ELECTRICAL</a:t>
            </a:r>
            <a:endParaRPr lang="es-CO" dirty="0"/>
          </a:p>
        </p:txBody>
      </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071716" y="1189607"/>
            <a:ext cx="9979742" cy="3861787"/>
          </a:xfrm>
        </p:spPr>
        <p:txBody>
          <a:bodyPr>
            <a:normAutofit fontScale="55000" lnSpcReduction="20000"/>
          </a:bodyPr>
          <a:lstStyle/>
          <a:p>
            <a:r>
              <a:rPr lang="es-CO" dirty="0"/>
              <a:t>Se deben descargar los archivos:</a:t>
            </a:r>
          </a:p>
          <a:p>
            <a:pPr marL="0" indent="0">
              <a:buNone/>
            </a:pPr>
            <a:endParaRPr lang="es-CO" dirty="0"/>
          </a:p>
          <a:p>
            <a:pPr marL="449580" indent="3810"/>
            <a:r>
              <a:rPr lang="es-CO" dirty="0"/>
              <a:t>Plumillas:</a:t>
            </a:r>
          </a:p>
          <a:p>
            <a:pPr marL="449580" indent="0">
              <a:buNone/>
            </a:pPr>
            <a:r>
              <a:rPr lang="es-CO" dirty="0"/>
              <a:t>- Esquemáticos: BLANCO Y NEGRO EPM</a:t>
            </a:r>
          </a:p>
          <a:p>
            <a:pPr marL="449580" indent="0">
              <a:buNone/>
            </a:pPr>
            <a:r>
              <a:rPr lang="es-CO" dirty="0"/>
              <a:t>- Disposiciones físicas: BLANCO Y NEGRO_DISPO FISICA EPM</a:t>
            </a:r>
          </a:p>
          <a:p>
            <a:pPr marL="449580" indent="3810"/>
            <a:endParaRPr lang="es-CO" dirty="0"/>
          </a:p>
          <a:p>
            <a:pPr marL="449580" indent="3810"/>
            <a:r>
              <a:rPr lang="es-CO" dirty="0"/>
              <a:t>Plantillas:</a:t>
            </a:r>
          </a:p>
          <a:p>
            <a:pPr marL="449580" indent="0">
              <a:buNone/>
            </a:pPr>
            <a:r>
              <a:rPr lang="es-CO" dirty="0"/>
              <a:t>- Esquemáticos: A4_EPM</a:t>
            </a:r>
          </a:p>
          <a:p>
            <a:pPr marL="449580" indent="0">
              <a:buNone/>
            </a:pPr>
            <a:r>
              <a:rPr lang="es-CO" dirty="0"/>
              <a:t>- Disposiciones físicas: A4_EPM_DISPO_FISICA</a:t>
            </a:r>
          </a:p>
          <a:p>
            <a:pPr marL="449580" indent="3810"/>
            <a:endParaRPr lang="es-CO" dirty="0"/>
          </a:p>
          <a:p>
            <a:pPr marL="449580" indent="3810"/>
            <a:r>
              <a:rPr lang="es-CO" sz="2400" dirty="0"/>
              <a:t>Ruta de descarga:</a:t>
            </a:r>
          </a:p>
          <a:p>
            <a:pPr marL="449580" indent="3810"/>
            <a:endParaRPr lang="es-CO" dirty="0"/>
          </a:p>
          <a:p>
            <a:pPr marL="449580" indent="3810"/>
            <a:endParaRPr lang="es-CO" dirty="0"/>
          </a:p>
          <a:p>
            <a:pPr marL="449580" indent="0">
              <a:buNone/>
            </a:pPr>
            <a:r>
              <a:rPr lang="es-CO" dirty="0">
                <a:solidFill>
                  <a:srgbClr val="FFC000"/>
                </a:solidFill>
                <a:hlinkClick r:id="rId2">
                  <a:extLst>
                    <a:ext uri="{A12FA001-AC4F-418D-AE19-62706E023703}">
                      <ahyp:hlinkClr xmlns:ahyp="http://schemas.microsoft.com/office/drawing/2018/hyperlinkcolor" val="tx"/>
                    </a:ext>
                  </a:extLst>
                </a:hlinkClick>
              </a:rPr>
              <a:t>              07. Impresion</a:t>
            </a:r>
            <a:endParaRPr lang="es-CO" dirty="0">
              <a:solidFill>
                <a:srgbClr val="FFC000"/>
              </a:solidFill>
            </a:endParaRPr>
          </a:p>
          <a:p>
            <a:pPr marL="449580" indent="0">
              <a:buNone/>
            </a:pPr>
            <a:endParaRPr lang="es-CO" dirty="0">
              <a:solidFill>
                <a:srgbClr val="FFC000"/>
              </a:solidFill>
            </a:endParaRPr>
          </a:p>
          <a:p>
            <a:pPr marL="449580" indent="0">
              <a:buNone/>
            </a:pPr>
            <a:endParaRPr lang="es-CO" dirty="0"/>
          </a:p>
          <a:p>
            <a:pPr marL="449580" indent="0">
              <a:buNone/>
            </a:pPr>
            <a:endParaRPr lang="es-CO" dirty="0">
              <a:solidFill>
                <a:srgbClr val="FFC000"/>
              </a:solidFill>
            </a:endParaRPr>
          </a:p>
          <a:p>
            <a:pPr marL="0" indent="0">
              <a:buNone/>
            </a:pPr>
            <a:endParaRPr lang="es-CO" dirty="0"/>
          </a:p>
          <a:p>
            <a:pPr marL="0" indent="0">
              <a:buNone/>
            </a:pPr>
            <a:endParaRPr lang="es-CO" dirty="0"/>
          </a:p>
          <a:p>
            <a:endParaRPr lang="es-CO" dirty="0"/>
          </a:p>
          <a:p>
            <a:endParaRPr lang="es-CO" dirty="0"/>
          </a:p>
          <a:p>
            <a:endParaRPr lang="es-CO" dirty="0"/>
          </a:p>
        </p:txBody>
      </p:sp>
      <p:pic>
        <p:nvPicPr>
          <p:cNvPr id="11" name="Imagen 8" descr="​icono de Carpeta">
            <a:extLst>
              <a:ext uri="{FF2B5EF4-FFF2-40B4-BE49-F238E27FC236}">
                <a16:creationId xmlns:a16="http://schemas.microsoft.com/office/drawing/2014/main" id="{5380F33E-A816-4367-A93C-BB078BB67B6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636591" y="4485264"/>
            <a:ext cx="446366" cy="44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343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IMPRESIÓN PLANOS AUTOCAD ELECTRICAL</a:t>
            </a:r>
            <a:endParaRPr lang="es-CO" dirty="0"/>
          </a:p>
        </p:txBody>
      </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071716" y="1667979"/>
            <a:ext cx="9979742" cy="1430328"/>
          </a:xfrm>
        </p:spPr>
        <p:txBody>
          <a:bodyPr>
            <a:normAutofit fontScale="55000" lnSpcReduction="20000"/>
          </a:bodyPr>
          <a:lstStyle/>
          <a:p>
            <a:pPr marL="792480" indent="-342900"/>
            <a:r>
              <a:rPr lang="es-CO" sz="2400" dirty="0"/>
              <a:t>Descargue y pegue los archivos de las plumillas en la siguiente ruta en su equipo:</a:t>
            </a:r>
          </a:p>
          <a:p>
            <a:pPr marL="449580" indent="0">
              <a:buNone/>
            </a:pPr>
            <a:endParaRPr lang="es-CO" dirty="0"/>
          </a:p>
          <a:p>
            <a:pPr marL="792480" indent="-342900"/>
            <a:r>
              <a:rPr lang="es-CO" dirty="0"/>
              <a:t>C:\Users\</a:t>
            </a:r>
            <a:r>
              <a:rPr lang="es-CO" sz="2400" dirty="0">
                <a:solidFill>
                  <a:srgbClr val="C55A11"/>
                </a:solidFill>
                <a:effectLst/>
                <a:latin typeface="Arial" panose="020B0604020202020204" pitchFamily="34" charset="0"/>
                <a:ea typeface="Calibri" panose="020F0502020204030204" pitchFamily="34" charset="0"/>
              </a:rPr>
              <a:t>usuario</a:t>
            </a:r>
            <a:r>
              <a:rPr lang="es-CO" sz="2400" dirty="0"/>
              <a:t>\AppData\Roaming\Autodesk\AutoCAD Electrical 2021\R24.0\enu\Plotters\Plot Styles</a:t>
            </a:r>
          </a:p>
          <a:p>
            <a:pPr marL="449580" indent="0">
              <a:buNone/>
            </a:pPr>
            <a:endParaRPr lang="es-CO" dirty="0"/>
          </a:p>
          <a:p>
            <a:pPr marL="792480" indent="-342900"/>
            <a:r>
              <a:rPr lang="es-CO" dirty="0"/>
              <a:t>Remplazar </a:t>
            </a:r>
            <a:r>
              <a:rPr lang="es-CO" sz="2400" dirty="0">
                <a:solidFill>
                  <a:srgbClr val="C55A11"/>
                </a:solidFill>
                <a:latin typeface="Arial" panose="020B0604020202020204" pitchFamily="34" charset="0"/>
              </a:rPr>
              <a:t>usuario</a:t>
            </a:r>
            <a:r>
              <a:rPr lang="es-CO" sz="1600" dirty="0">
                <a:solidFill>
                  <a:srgbClr val="2F5496"/>
                </a:solidFill>
                <a:effectLst/>
                <a:latin typeface="Arial" panose="020B0604020202020204" pitchFamily="34" charset="0"/>
                <a:ea typeface="Calibri" panose="020F0502020204030204" pitchFamily="34" charset="0"/>
              </a:rPr>
              <a:t> </a:t>
            </a:r>
            <a:r>
              <a:rPr lang="es-CO" dirty="0"/>
              <a:t>por su usuario de EPM</a:t>
            </a:r>
          </a:p>
          <a:p>
            <a:endParaRPr lang="es-CO" dirty="0"/>
          </a:p>
          <a:p>
            <a:pPr marL="0" indent="0">
              <a:buNone/>
            </a:pPr>
            <a:endParaRPr lang="es-CO" dirty="0"/>
          </a:p>
          <a:p>
            <a:endParaRPr lang="es-CO" dirty="0"/>
          </a:p>
          <a:p>
            <a:endParaRPr lang="es-CO" dirty="0"/>
          </a:p>
          <a:p>
            <a:endParaRPr lang="es-CO" dirty="0"/>
          </a:p>
        </p:txBody>
      </p:sp>
      <p:pic>
        <p:nvPicPr>
          <p:cNvPr id="3" name="Imagen 2">
            <a:extLst>
              <a:ext uri="{FF2B5EF4-FFF2-40B4-BE49-F238E27FC236}">
                <a16:creationId xmlns:a16="http://schemas.microsoft.com/office/drawing/2014/main" id="{26A3B238-E5A3-4670-B97B-AD0CDB11F242}"/>
              </a:ext>
            </a:extLst>
          </p:cNvPr>
          <p:cNvPicPr>
            <a:picLocks noChangeAspect="1"/>
          </p:cNvPicPr>
          <p:nvPr/>
        </p:nvPicPr>
        <p:blipFill>
          <a:blip r:embed="rId2"/>
          <a:stretch>
            <a:fillRect/>
          </a:stretch>
        </p:blipFill>
        <p:spPr>
          <a:xfrm>
            <a:off x="2801201" y="3089429"/>
            <a:ext cx="5741352" cy="3435399"/>
          </a:xfrm>
          <a:prstGeom prst="rect">
            <a:avLst/>
          </a:prstGeom>
        </p:spPr>
      </p:pic>
    </p:spTree>
    <p:extLst>
      <p:ext uri="{BB962C8B-B14F-4D97-AF65-F5344CB8AC3E}">
        <p14:creationId xmlns:p14="http://schemas.microsoft.com/office/powerpoint/2010/main" val="3539528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IMPRESIÓN PLANOS AUTOCAD ELECTRICAL</a:t>
            </a:r>
            <a:endParaRPr lang="es-CO" dirty="0"/>
          </a:p>
        </p:txBody>
      </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674892" y="1659101"/>
            <a:ext cx="9376566" cy="1328544"/>
          </a:xfrm>
        </p:spPr>
        <p:txBody>
          <a:bodyPr>
            <a:normAutofit fontScale="55000" lnSpcReduction="20000"/>
          </a:bodyPr>
          <a:lstStyle/>
          <a:p>
            <a:r>
              <a:rPr lang="es-CO" dirty="0"/>
              <a:t>Descargue y pegue los archivos de las plantillas en la siguiente ruta:</a:t>
            </a:r>
          </a:p>
          <a:p>
            <a:pPr marL="0" indent="0">
              <a:buNone/>
            </a:pPr>
            <a:endParaRPr lang="es-CO" sz="2400" dirty="0"/>
          </a:p>
          <a:p>
            <a:r>
              <a:rPr lang="es-CO" sz="2400" dirty="0"/>
              <a:t>C:\Users\</a:t>
            </a:r>
            <a:r>
              <a:rPr lang="es-CO" sz="2400" dirty="0">
                <a:solidFill>
                  <a:srgbClr val="C55A11"/>
                </a:solidFill>
                <a:effectLst/>
                <a:latin typeface="Arial" panose="020B0604020202020204" pitchFamily="34" charset="0"/>
                <a:ea typeface="Calibri" panose="020F0502020204030204" pitchFamily="34" charset="0"/>
              </a:rPr>
              <a:t>usuario</a:t>
            </a:r>
            <a:r>
              <a:rPr lang="es-CO" sz="2400" dirty="0"/>
              <a:t>\AppData\Local\Autodesk\AutoCAD Electrical 2021\R24.0\enu\Template</a:t>
            </a:r>
            <a:r>
              <a:rPr lang="es-CO" sz="1800" dirty="0">
                <a:solidFill>
                  <a:srgbClr val="2F5496"/>
                </a:solidFill>
                <a:effectLst/>
                <a:latin typeface="Arial" panose="020B0604020202020204" pitchFamily="34" charset="0"/>
                <a:ea typeface="Calibri" panose="020F0502020204030204" pitchFamily="34" charset="0"/>
              </a:rPr>
              <a:t> </a:t>
            </a:r>
          </a:p>
          <a:p>
            <a:pPr marL="0" indent="0">
              <a:buNone/>
            </a:pPr>
            <a:endParaRPr lang="es-CO" sz="2400" dirty="0"/>
          </a:p>
          <a:p>
            <a:r>
              <a:rPr lang="es-CO" sz="2400" dirty="0"/>
              <a:t>Remplazar</a:t>
            </a:r>
            <a:r>
              <a:rPr lang="es-CO" sz="1800" dirty="0">
                <a:solidFill>
                  <a:srgbClr val="2F5496"/>
                </a:solidFill>
                <a:effectLst/>
                <a:latin typeface="Arial" panose="020B0604020202020204" pitchFamily="34" charset="0"/>
                <a:ea typeface="Calibri" panose="020F0502020204030204" pitchFamily="34" charset="0"/>
              </a:rPr>
              <a:t> </a:t>
            </a:r>
            <a:r>
              <a:rPr lang="es-CO" sz="2400" dirty="0">
                <a:solidFill>
                  <a:srgbClr val="C55A11"/>
                </a:solidFill>
                <a:latin typeface="Arial" panose="020B0604020202020204" pitchFamily="34" charset="0"/>
              </a:rPr>
              <a:t>usuario</a:t>
            </a:r>
            <a:r>
              <a:rPr lang="es-CO" sz="1800" dirty="0">
                <a:solidFill>
                  <a:srgbClr val="2F5496"/>
                </a:solidFill>
                <a:effectLst/>
                <a:latin typeface="Arial" panose="020B0604020202020204" pitchFamily="34" charset="0"/>
                <a:ea typeface="Calibri" panose="020F0502020204030204" pitchFamily="34" charset="0"/>
              </a:rPr>
              <a:t> </a:t>
            </a:r>
            <a:r>
              <a:rPr lang="es-CO" sz="2400" dirty="0"/>
              <a:t>por tu usuario de EPM</a:t>
            </a:r>
          </a:p>
          <a:p>
            <a:pPr marL="449580" indent="3810"/>
            <a:endParaRPr lang="es-CO" dirty="0"/>
          </a:p>
          <a:p>
            <a:endParaRPr lang="es-CO" dirty="0"/>
          </a:p>
          <a:p>
            <a:pPr marL="0" indent="0">
              <a:buNone/>
            </a:pPr>
            <a:endParaRPr lang="es-CO" dirty="0"/>
          </a:p>
          <a:p>
            <a:endParaRPr lang="es-CO" dirty="0"/>
          </a:p>
          <a:p>
            <a:endParaRPr lang="es-CO" dirty="0"/>
          </a:p>
          <a:p>
            <a:endParaRPr lang="es-CO" dirty="0"/>
          </a:p>
        </p:txBody>
      </p:sp>
      <p:pic>
        <p:nvPicPr>
          <p:cNvPr id="6" name="Imagen 5">
            <a:extLst>
              <a:ext uri="{FF2B5EF4-FFF2-40B4-BE49-F238E27FC236}">
                <a16:creationId xmlns:a16="http://schemas.microsoft.com/office/drawing/2014/main" id="{98A1B91A-2D3F-4A52-8D5D-84D7E9ED3C27}"/>
              </a:ext>
            </a:extLst>
          </p:cNvPr>
          <p:cNvPicPr>
            <a:picLocks noChangeAspect="1"/>
          </p:cNvPicPr>
          <p:nvPr/>
        </p:nvPicPr>
        <p:blipFill>
          <a:blip r:embed="rId2"/>
          <a:stretch>
            <a:fillRect/>
          </a:stretch>
        </p:blipFill>
        <p:spPr>
          <a:xfrm>
            <a:off x="3120820" y="3161465"/>
            <a:ext cx="4668545" cy="3354153"/>
          </a:xfrm>
          <a:prstGeom prst="rect">
            <a:avLst/>
          </a:prstGeom>
        </p:spPr>
      </p:pic>
    </p:spTree>
    <p:extLst>
      <p:ext uri="{BB962C8B-B14F-4D97-AF65-F5344CB8AC3E}">
        <p14:creationId xmlns:p14="http://schemas.microsoft.com/office/powerpoint/2010/main" val="353869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IMPRESIÓN PLANOS AUTOCAD ELECTRICAL</a:t>
            </a:r>
            <a:endParaRPr lang="es-CO" dirty="0"/>
          </a:p>
        </p:txBody>
      </p:sp>
      <p:sp>
        <p:nvSpPr>
          <p:cNvPr id="5" name="Marcador de contenido 4">
            <a:extLst>
              <a:ext uri="{FF2B5EF4-FFF2-40B4-BE49-F238E27FC236}">
                <a16:creationId xmlns:a16="http://schemas.microsoft.com/office/drawing/2014/main" id="{93653745-7AA6-4BEC-97BD-0B49E53C5086}"/>
              </a:ext>
            </a:extLst>
          </p:cNvPr>
          <p:cNvSpPr>
            <a:spLocks noGrp="1"/>
          </p:cNvSpPr>
          <p:nvPr>
            <p:ph idx="1"/>
          </p:nvPr>
        </p:nvSpPr>
        <p:spPr>
          <a:xfrm>
            <a:off x="1071716" y="1602659"/>
            <a:ext cx="9979742" cy="2259128"/>
          </a:xfrm>
        </p:spPr>
        <p:txBody>
          <a:bodyPr>
            <a:normAutofit fontScale="47500" lnSpcReduction="20000"/>
          </a:bodyPr>
          <a:lstStyle/>
          <a:p>
            <a:r>
              <a:rPr lang="es-CO" sz="2800" dirty="0"/>
              <a:t>A la hora de imprimir se deben usar la plantillas señaladas anteriormente discriminando entre esquemáticos y disposición física.</a:t>
            </a:r>
          </a:p>
          <a:p>
            <a:endParaRPr lang="es-CO" sz="2800" dirty="0"/>
          </a:p>
          <a:p>
            <a:endParaRPr lang="es-CO" sz="2800" dirty="0"/>
          </a:p>
          <a:p>
            <a:endParaRPr lang="es-CO" sz="2800" dirty="0"/>
          </a:p>
          <a:p>
            <a:endParaRPr lang="es-CO" sz="2800" dirty="0"/>
          </a:p>
          <a:p>
            <a:endParaRPr lang="es-CO" sz="2800" dirty="0"/>
          </a:p>
          <a:p>
            <a:r>
              <a:rPr lang="es-CO" sz="2800" dirty="0"/>
              <a:t>Para evitar errores durante la impresión y en especial en los equipos con pocos recurso de hardware se recomienda no usar la impresión en segundo plano </a:t>
            </a:r>
            <a:r>
              <a:rPr lang="es-CO" sz="2800" dirty="0">
                <a:solidFill>
                  <a:srgbClr val="FFC000"/>
                </a:solidFill>
              </a:rPr>
              <a:t>Run Publish in background</a:t>
            </a:r>
            <a:r>
              <a:rPr lang="es-CO" sz="2800" dirty="0"/>
              <a:t>.</a:t>
            </a:r>
          </a:p>
          <a:p>
            <a:endParaRPr lang="es-CO" sz="2800" dirty="0"/>
          </a:p>
        </p:txBody>
      </p:sp>
      <p:pic>
        <p:nvPicPr>
          <p:cNvPr id="12" name="Imagen 11">
            <a:extLst>
              <a:ext uri="{FF2B5EF4-FFF2-40B4-BE49-F238E27FC236}">
                <a16:creationId xmlns:a16="http://schemas.microsoft.com/office/drawing/2014/main" id="{D05F3659-975F-496A-B970-3000564B4D5A}"/>
              </a:ext>
            </a:extLst>
          </p:cNvPr>
          <p:cNvPicPr>
            <a:picLocks noChangeAspect="1"/>
          </p:cNvPicPr>
          <p:nvPr/>
        </p:nvPicPr>
        <p:blipFill>
          <a:blip r:embed="rId2"/>
          <a:stretch>
            <a:fillRect/>
          </a:stretch>
        </p:blipFill>
        <p:spPr>
          <a:xfrm>
            <a:off x="2089496" y="2148396"/>
            <a:ext cx="8013008" cy="637093"/>
          </a:xfrm>
          <a:prstGeom prst="rect">
            <a:avLst/>
          </a:prstGeom>
        </p:spPr>
      </p:pic>
      <p:pic>
        <p:nvPicPr>
          <p:cNvPr id="14" name="Imagen 13">
            <a:extLst>
              <a:ext uri="{FF2B5EF4-FFF2-40B4-BE49-F238E27FC236}">
                <a16:creationId xmlns:a16="http://schemas.microsoft.com/office/drawing/2014/main" id="{5B80DEDD-9196-4D4C-90D4-169B5C9D7847}"/>
              </a:ext>
            </a:extLst>
          </p:cNvPr>
          <p:cNvPicPr>
            <a:picLocks noChangeAspect="1"/>
          </p:cNvPicPr>
          <p:nvPr/>
        </p:nvPicPr>
        <p:blipFill>
          <a:blip r:embed="rId3"/>
          <a:stretch>
            <a:fillRect/>
          </a:stretch>
        </p:blipFill>
        <p:spPr>
          <a:xfrm>
            <a:off x="4973754" y="3692756"/>
            <a:ext cx="2244492" cy="2840488"/>
          </a:xfrm>
          <a:prstGeom prst="rect">
            <a:avLst/>
          </a:prstGeom>
        </p:spPr>
      </p:pic>
    </p:spTree>
    <p:extLst>
      <p:ext uri="{BB962C8B-B14F-4D97-AF65-F5344CB8AC3E}">
        <p14:creationId xmlns:p14="http://schemas.microsoft.com/office/powerpoint/2010/main" val="348241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4"/>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Portada</a:t>
              </a:r>
            </a:p>
          </p:txBody>
        </p:sp>
      </p:grpSp>
      <p:pic>
        <p:nvPicPr>
          <p:cNvPr id="7" name="Imagen 6">
            <a:extLst>
              <a:ext uri="{FF2B5EF4-FFF2-40B4-BE49-F238E27FC236}">
                <a16:creationId xmlns:a16="http://schemas.microsoft.com/office/drawing/2014/main" id="{88BF3667-36E9-4CB8-8244-B88A1EBE09AD}"/>
              </a:ext>
            </a:extLst>
          </p:cNvPr>
          <p:cNvPicPr>
            <a:picLocks noChangeAspect="1"/>
          </p:cNvPicPr>
          <p:nvPr/>
        </p:nvPicPr>
        <p:blipFill>
          <a:blip r:embed="rId2"/>
          <a:stretch>
            <a:fillRect/>
          </a:stretch>
        </p:blipFill>
        <p:spPr>
          <a:xfrm>
            <a:off x="2000618" y="980878"/>
            <a:ext cx="7942373" cy="5455579"/>
          </a:xfrm>
          <a:prstGeom prst="rect">
            <a:avLst/>
          </a:prstGeom>
        </p:spPr>
      </p:pic>
      <p:sp>
        <p:nvSpPr>
          <p:cNvPr id="11" name="Título 3">
            <a:extLst>
              <a:ext uri="{FF2B5EF4-FFF2-40B4-BE49-F238E27FC236}">
                <a16:creationId xmlns:a16="http://schemas.microsoft.com/office/drawing/2014/main" id="{A4EE2A1E-40D8-4781-AD53-5DC5150500A2}"/>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spTree>
    <p:extLst>
      <p:ext uri="{BB962C8B-B14F-4D97-AF65-F5344CB8AC3E}">
        <p14:creationId xmlns:p14="http://schemas.microsoft.com/office/powerpoint/2010/main" val="293888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INTEGRACIÓN CON PLANOS DE FABRICANTES</a:t>
            </a:r>
            <a:endParaRPr lang="es-CO" dirty="0"/>
          </a:p>
        </p:txBody>
      </p:sp>
      <p:sp>
        <p:nvSpPr>
          <p:cNvPr id="5" name="Marcador de contenido 4">
            <a:extLst>
              <a:ext uri="{FF2B5EF4-FFF2-40B4-BE49-F238E27FC236}">
                <a16:creationId xmlns:a16="http://schemas.microsoft.com/office/drawing/2014/main" id="{93653745-7AA6-4BEC-97BD-0B49E53C5086}"/>
              </a:ext>
            </a:extLst>
          </p:cNvPr>
          <p:cNvSpPr>
            <a:spLocks noGrp="1"/>
          </p:cNvSpPr>
          <p:nvPr>
            <p:ph idx="1"/>
          </p:nvPr>
        </p:nvSpPr>
        <p:spPr>
          <a:xfrm>
            <a:off x="1106129" y="1251749"/>
            <a:ext cx="9979742" cy="5712783"/>
          </a:xfrm>
        </p:spPr>
        <p:txBody>
          <a:bodyPr>
            <a:normAutofit fontScale="77500" lnSpcReduction="20000"/>
          </a:bodyPr>
          <a:lstStyle/>
          <a:p>
            <a:r>
              <a:rPr lang="es-CO" sz="2800" dirty="0"/>
              <a:t>En adelante los planos de C&amp;P suministrados por los fabricantes no serán reprocesados en términos de dibujo, distribución y presentación de rótulo.</a:t>
            </a:r>
          </a:p>
          <a:p>
            <a:r>
              <a:rPr lang="es-CO" sz="2800" dirty="0"/>
              <a:t>Para el caso de los planos de control entregados por el fabricante para:  Transformadores de potencia, OLTC (Cambiador de tomas bajo cargas), celdas de media tensión y bahías compactas, se integrarán como un anexo al final de la ingeniería creando las referencias cruzadas necesarias para su integración.</a:t>
            </a:r>
          </a:p>
          <a:p>
            <a:r>
              <a:rPr lang="es-CO" sz="2800" dirty="0"/>
              <a:t>La metodología de la plantilla EPM para planos de control de fabricantes donde implica un redibujo de los diagramas solo se mantendrá por el momento para los interruptores y seccionadores.</a:t>
            </a:r>
          </a:p>
          <a:p>
            <a:r>
              <a:rPr lang="es-CO" sz="2800" dirty="0"/>
              <a:t>En los planos suministrados al momento y cuyo rotulo no sea posible insértalo en los proyecto se usaran borneras en cajas de localización con referencias cruzadas personalizadas para indicar las disecciones en las hojas del fabricante.</a:t>
            </a:r>
          </a:p>
          <a:p>
            <a:r>
              <a:rPr lang="es-CO" sz="2800" dirty="0"/>
              <a:t>Para optimizar el proceso de diseño y no reprocesar planos de control de fabricante durante el proceso de aceptación de pujas se pedirá la modificación de los rótulos para que estos se puedan integrar a las ingenierías y de esta manera usar referencias cursadas directamente entre la ingeniería y los planos del fabricante que se segaran colocando al final de la ingeniera.</a:t>
            </a:r>
          </a:p>
          <a:p>
            <a:endParaRPr lang="es-CO" sz="2800" dirty="0"/>
          </a:p>
          <a:p>
            <a:endParaRPr lang="es-CO" sz="2800" dirty="0"/>
          </a:p>
          <a:p>
            <a:endParaRPr lang="es-CO" sz="2800" dirty="0"/>
          </a:p>
          <a:p>
            <a:endParaRPr lang="es-CO" sz="2800" dirty="0"/>
          </a:p>
          <a:p>
            <a:endParaRPr lang="es-CO" sz="2800" dirty="0"/>
          </a:p>
        </p:txBody>
      </p:sp>
    </p:spTree>
    <p:extLst>
      <p:ext uri="{BB962C8B-B14F-4D97-AF65-F5344CB8AC3E}">
        <p14:creationId xmlns:p14="http://schemas.microsoft.com/office/powerpoint/2010/main" val="329869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ES" dirty="0"/>
              <a:t>PUENTES METÁLICOS Y DISTRIBUCIÓN DE BORNERAS</a:t>
            </a:r>
            <a:endParaRPr lang="es-CO" dirty="0"/>
          </a:p>
        </p:txBody>
      </p:sp>
      <p:pic>
        <p:nvPicPr>
          <p:cNvPr id="7" name="Imagen 6">
            <a:extLst>
              <a:ext uri="{FF2B5EF4-FFF2-40B4-BE49-F238E27FC236}">
                <a16:creationId xmlns:a16="http://schemas.microsoft.com/office/drawing/2014/main" id="{91F6534B-2856-489D-964B-38F2C61C7515}"/>
              </a:ext>
            </a:extLst>
          </p:cNvPr>
          <p:cNvPicPr>
            <a:picLocks noChangeAspect="1"/>
          </p:cNvPicPr>
          <p:nvPr/>
        </p:nvPicPr>
        <p:blipFill>
          <a:blip r:embed="rId2"/>
          <a:stretch>
            <a:fillRect/>
          </a:stretch>
        </p:blipFill>
        <p:spPr>
          <a:xfrm>
            <a:off x="2175030" y="1125795"/>
            <a:ext cx="8533004" cy="5226465"/>
          </a:xfrm>
          <a:prstGeom prst="rect">
            <a:avLst/>
          </a:prstGeom>
        </p:spPr>
      </p:pic>
      <p:grpSp>
        <p:nvGrpSpPr>
          <p:cNvPr id="11" name="Grupo 10">
            <a:extLst>
              <a:ext uri="{FF2B5EF4-FFF2-40B4-BE49-F238E27FC236}">
                <a16:creationId xmlns:a16="http://schemas.microsoft.com/office/drawing/2014/main" id="{9CBDAFD0-A184-4AA8-B03B-982880E99A9B}"/>
              </a:ext>
            </a:extLst>
          </p:cNvPr>
          <p:cNvGrpSpPr/>
          <p:nvPr/>
        </p:nvGrpSpPr>
        <p:grpSpPr>
          <a:xfrm rot="16200000">
            <a:off x="-1689167" y="3123737"/>
            <a:ext cx="4841839" cy="630189"/>
            <a:chOff x="397949" y="-905084"/>
            <a:chExt cx="6083803" cy="630189"/>
          </a:xfrm>
          <a:solidFill>
            <a:schemeClr val="bg2">
              <a:lumMod val="75000"/>
            </a:schemeClr>
          </a:solidFill>
        </p:grpSpPr>
        <p:sp>
          <p:nvSpPr>
            <p:cNvPr id="12" name="Redondear rectángulo de esquina del mismo lado 15">
              <a:extLst>
                <a:ext uri="{FF2B5EF4-FFF2-40B4-BE49-F238E27FC236}">
                  <a16:creationId xmlns:a16="http://schemas.microsoft.com/office/drawing/2014/main" id="{56340249-43AE-4D8B-8D38-8B56B71EF9C6}"/>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3" name="Google Shape;158;p3">
              <a:extLst>
                <a:ext uri="{FF2B5EF4-FFF2-40B4-BE49-F238E27FC236}">
                  <a16:creationId xmlns:a16="http://schemas.microsoft.com/office/drawing/2014/main" id="{50FE05BB-1F95-419A-9AFA-BEF7395125BD}"/>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222801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ES" dirty="0"/>
              <a:t>PUENTES METÁLICOS Y DISTRIBUCIÓN DE BORNERAS</a:t>
            </a:r>
            <a:endParaRPr lang="es-CO" dirty="0"/>
          </a:p>
        </p:txBody>
      </p:sp>
      <p:grpSp>
        <p:nvGrpSpPr>
          <p:cNvPr id="9" name="Grupo 8">
            <a:extLst>
              <a:ext uri="{FF2B5EF4-FFF2-40B4-BE49-F238E27FC236}">
                <a16:creationId xmlns:a16="http://schemas.microsoft.com/office/drawing/2014/main" id="{FE3D4FB1-4D4F-4DEE-A9A0-417E789BA9A8}"/>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10" name="Redondear rectángulo de esquina del mismo lado 15">
              <a:extLst>
                <a:ext uri="{FF2B5EF4-FFF2-40B4-BE49-F238E27FC236}">
                  <a16:creationId xmlns:a16="http://schemas.microsoft.com/office/drawing/2014/main" id="{6616A1E6-71D5-4CB6-8F84-912CE854E587}"/>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1" name="Google Shape;158;p3">
              <a:extLst>
                <a:ext uri="{FF2B5EF4-FFF2-40B4-BE49-F238E27FC236}">
                  <a16:creationId xmlns:a16="http://schemas.microsoft.com/office/drawing/2014/main" id="{3E075E80-2ACA-4B89-B8C4-B72DEF12C0C6}"/>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7" name="Marcador de contenido 2">
            <a:extLst>
              <a:ext uri="{FF2B5EF4-FFF2-40B4-BE49-F238E27FC236}">
                <a16:creationId xmlns:a16="http://schemas.microsoft.com/office/drawing/2014/main" id="{81284C04-F1D4-4D1F-BA0B-7AF472B24742}"/>
              </a:ext>
            </a:extLst>
          </p:cNvPr>
          <p:cNvSpPr txBox="1">
            <a:spLocks/>
          </p:cNvSpPr>
          <p:nvPr/>
        </p:nvSpPr>
        <p:spPr>
          <a:xfrm>
            <a:off x="9578387" y="1948414"/>
            <a:ext cx="2191415" cy="37988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Se retira link entre borneras para representar los puentes mecánicos centrales en su lugar.</a:t>
            </a:r>
          </a:p>
          <a:p>
            <a:r>
              <a:rPr lang="es-CO" sz="1800" dirty="0"/>
              <a:t>Nueva distribución de borneras en el plano. Descripción de la polaridad en parte superior.</a:t>
            </a:r>
          </a:p>
          <a:p>
            <a:r>
              <a:rPr lang="es-CO" sz="1800" dirty="0"/>
              <a:t>Se estandariza forma y tamaño de la representación de puentes laterales.</a:t>
            </a:r>
          </a:p>
        </p:txBody>
      </p:sp>
      <p:pic>
        <p:nvPicPr>
          <p:cNvPr id="6" name="Imagen 5">
            <a:extLst>
              <a:ext uri="{FF2B5EF4-FFF2-40B4-BE49-F238E27FC236}">
                <a16:creationId xmlns:a16="http://schemas.microsoft.com/office/drawing/2014/main" id="{58401CBC-30D9-4A12-80EB-723F168C5FAF}"/>
              </a:ext>
            </a:extLst>
          </p:cNvPr>
          <p:cNvPicPr>
            <a:picLocks noChangeAspect="1"/>
          </p:cNvPicPr>
          <p:nvPr/>
        </p:nvPicPr>
        <p:blipFill>
          <a:blip r:embed="rId2"/>
          <a:stretch>
            <a:fillRect/>
          </a:stretch>
        </p:blipFill>
        <p:spPr>
          <a:xfrm>
            <a:off x="1456181" y="998525"/>
            <a:ext cx="8051297" cy="4949513"/>
          </a:xfrm>
          <a:prstGeom prst="rect">
            <a:avLst/>
          </a:prstGeom>
        </p:spPr>
      </p:pic>
    </p:spTree>
    <p:extLst>
      <p:ext uri="{BB962C8B-B14F-4D97-AF65-F5344CB8AC3E}">
        <p14:creationId xmlns:p14="http://schemas.microsoft.com/office/powerpoint/2010/main" val="286302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fontScale="90000"/>
          </a:bodyPr>
          <a:lstStyle/>
          <a:p>
            <a:r>
              <a:rPr lang="es-ES" dirty="0"/>
              <a:t>PUENTES METÁLICOS Y DISTRIBUCIÓN DE BORNERAS</a:t>
            </a:r>
            <a:endParaRPr lang="es-CO" dirty="0"/>
          </a:p>
        </p:txBody>
      </p:sp>
      <p:grpSp>
        <p:nvGrpSpPr>
          <p:cNvPr id="9" name="Grupo 8">
            <a:extLst>
              <a:ext uri="{FF2B5EF4-FFF2-40B4-BE49-F238E27FC236}">
                <a16:creationId xmlns:a16="http://schemas.microsoft.com/office/drawing/2014/main" id="{FE3D4FB1-4D4F-4DEE-A9A0-417E789BA9A8}"/>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10" name="Redondear rectángulo de esquina del mismo lado 15">
              <a:extLst>
                <a:ext uri="{FF2B5EF4-FFF2-40B4-BE49-F238E27FC236}">
                  <a16:creationId xmlns:a16="http://schemas.microsoft.com/office/drawing/2014/main" id="{6616A1E6-71D5-4CB6-8F84-912CE854E587}"/>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1" name="Google Shape;158;p3">
              <a:extLst>
                <a:ext uri="{FF2B5EF4-FFF2-40B4-BE49-F238E27FC236}">
                  <a16:creationId xmlns:a16="http://schemas.microsoft.com/office/drawing/2014/main" id="{3E075E80-2ACA-4B89-B8C4-B72DEF12C0C6}"/>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pic>
        <p:nvPicPr>
          <p:cNvPr id="6" name="Marcador de contenido 5">
            <a:extLst>
              <a:ext uri="{FF2B5EF4-FFF2-40B4-BE49-F238E27FC236}">
                <a16:creationId xmlns:a16="http://schemas.microsoft.com/office/drawing/2014/main" id="{475092FD-D94E-4442-A2E3-D260A436605D}"/>
              </a:ext>
            </a:extLst>
          </p:cNvPr>
          <p:cNvPicPr>
            <a:picLocks noGrp="1" noChangeAspect="1"/>
          </p:cNvPicPr>
          <p:nvPr>
            <p:ph idx="1"/>
          </p:nvPr>
        </p:nvPicPr>
        <p:blipFill rotWithShape="1">
          <a:blip r:embed="rId2"/>
          <a:srcRect r="48887" b="1320"/>
          <a:stretch/>
        </p:blipFill>
        <p:spPr>
          <a:xfrm>
            <a:off x="2337602" y="1153542"/>
            <a:ext cx="4235268" cy="5016380"/>
          </a:xfrm>
        </p:spPr>
      </p:pic>
      <p:sp>
        <p:nvSpPr>
          <p:cNvPr id="7" name="Marcador de contenido 2">
            <a:extLst>
              <a:ext uri="{FF2B5EF4-FFF2-40B4-BE49-F238E27FC236}">
                <a16:creationId xmlns:a16="http://schemas.microsoft.com/office/drawing/2014/main" id="{7B02BC78-4DAE-4960-9B98-EAE8173D5456}"/>
              </a:ext>
            </a:extLst>
          </p:cNvPr>
          <p:cNvSpPr txBox="1">
            <a:spLocks/>
          </p:cNvSpPr>
          <p:nvPr/>
        </p:nvSpPr>
        <p:spPr>
          <a:xfrm>
            <a:off x="7182036" y="1571347"/>
            <a:ext cx="3797655" cy="44299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En cada hoja de polaridades se representara solo dos alimentaciones (dos MCB´s) </a:t>
            </a:r>
          </a:p>
          <a:p>
            <a:r>
              <a:rPr lang="es-CO" sz="1800" dirty="0"/>
              <a:t>La ubicación y posición de las borneras y MCB´s queda estandarizada y prevé espacio para agregar mas bornes.</a:t>
            </a:r>
          </a:p>
          <a:p>
            <a:r>
              <a:rPr lang="es-CO" sz="1800" dirty="0"/>
              <a:t>Se incrementan tamaños de textos de nombres de señales, número de conductores, referencias cruzadas y numeración de borneras para facilitar su lectura. </a:t>
            </a:r>
          </a:p>
          <a:p>
            <a:r>
              <a:rPr lang="es-CO" sz="1800" dirty="0"/>
              <a:t>No se colocará información redundante en los planos para evitar errores, disminuir densidad de texto y mejorar la lectura; en ese sentido no se colocará información del tablero en el que se encuentra la bornera ya que esta información se ubica en la parte inferior derecha del cajetín y/o en las cajas de localización.</a:t>
            </a:r>
          </a:p>
        </p:txBody>
      </p:sp>
    </p:spTree>
    <p:extLst>
      <p:ext uri="{BB962C8B-B14F-4D97-AF65-F5344CB8AC3E}">
        <p14:creationId xmlns:p14="http://schemas.microsoft.com/office/powerpoint/2010/main" val="143755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CIRCUITO AC ILUMINACIÓN, CALEFACCIÓN Y TOMA</a:t>
            </a:r>
            <a:endParaRPr lang="es-CO" dirty="0"/>
          </a:p>
        </p:txBody>
      </p:sp>
      <p:pic>
        <p:nvPicPr>
          <p:cNvPr id="6" name="Marcador de contenido 5">
            <a:extLst>
              <a:ext uri="{FF2B5EF4-FFF2-40B4-BE49-F238E27FC236}">
                <a16:creationId xmlns:a16="http://schemas.microsoft.com/office/drawing/2014/main" id="{CE0E5116-D4EF-4C30-8AA8-432483E097EC}"/>
              </a:ext>
            </a:extLst>
          </p:cNvPr>
          <p:cNvPicPr>
            <a:picLocks noGrp="1" noChangeAspect="1"/>
          </p:cNvPicPr>
          <p:nvPr>
            <p:ph idx="1"/>
          </p:nvPr>
        </p:nvPicPr>
        <p:blipFill>
          <a:blip r:embed="rId2"/>
          <a:stretch>
            <a:fillRect/>
          </a:stretch>
        </p:blipFill>
        <p:spPr>
          <a:xfrm>
            <a:off x="1514605" y="1011237"/>
            <a:ext cx="8986359" cy="4932363"/>
          </a:xfrm>
        </p:spPr>
      </p:pic>
      <p:grpSp>
        <p:nvGrpSpPr>
          <p:cNvPr id="5" name="Grupo 4">
            <a:extLst>
              <a:ext uri="{FF2B5EF4-FFF2-40B4-BE49-F238E27FC236}">
                <a16:creationId xmlns:a16="http://schemas.microsoft.com/office/drawing/2014/main" id="{A9496D53-44B7-494B-8510-26CAE0377207}"/>
              </a:ext>
            </a:extLst>
          </p:cNvPr>
          <p:cNvGrpSpPr/>
          <p:nvPr/>
        </p:nvGrpSpPr>
        <p:grpSpPr>
          <a:xfrm rot="16200000">
            <a:off x="-1689167" y="3123737"/>
            <a:ext cx="4841839" cy="630189"/>
            <a:chOff x="397949" y="-905084"/>
            <a:chExt cx="6083803" cy="630189"/>
          </a:xfrm>
          <a:solidFill>
            <a:schemeClr val="bg2">
              <a:lumMod val="75000"/>
            </a:schemeClr>
          </a:solidFill>
        </p:grpSpPr>
        <p:sp>
          <p:nvSpPr>
            <p:cNvPr id="7" name="Redondear rectángulo de esquina del mismo lado 15">
              <a:extLst>
                <a:ext uri="{FF2B5EF4-FFF2-40B4-BE49-F238E27FC236}">
                  <a16:creationId xmlns:a16="http://schemas.microsoft.com/office/drawing/2014/main" id="{E7B8060A-4175-4ECB-9BA8-177F6F1D216F}"/>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5FC900A8-14BF-4E84-8447-60930314571D}"/>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78464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CIRCUITO AC ILUMINACIÓN, CALEFACCIÓN Y TOMA</a:t>
            </a:r>
            <a:endParaRPr lang="es-CO" dirty="0"/>
          </a:p>
        </p:txBody>
      </p:sp>
      <p:grpSp>
        <p:nvGrpSpPr>
          <p:cNvPr id="9" name="Grupo 8">
            <a:extLst>
              <a:ext uri="{FF2B5EF4-FFF2-40B4-BE49-F238E27FC236}">
                <a16:creationId xmlns:a16="http://schemas.microsoft.com/office/drawing/2014/main" id="{1E79EC83-434A-4B5E-9C55-AF326D9D923A}"/>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10" name="Redondear rectángulo de esquina del mismo lado 15">
              <a:extLst>
                <a:ext uri="{FF2B5EF4-FFF2-40B4-BE49-F238E27FC236}">
                  <a16:creationId xmlns:a16="http://schemas.microsoft.com/office/drawing/2014/main" id="{41F9B221-F559-490D-9790-55A7A341B989}"/>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1" name="Google Shape;158;p3">
              <a:extLst>
                <a:ext uri="{FF2B5EF4-FFF2-40B4-BE49-F238E27FC236}">
                  <a16:creationId xmlns:a16="http://schemas.microsoft.com/office/drawing/2014/main" id="{71B820E0-DD6B-4A53-AB75-074D5964AEBB}"/>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Marcador de contenido 2">
            <a:extLst>
              <a:ext uri="{FF2B5EF4-FFF2-40B4-BE49-F238E27FC236}">
                <a16:creationId xmlns:a16="http://schemas.microsoft.com/office/drawing/2014/main" id="{BE177628-A917-4C23-B804-778BAF88ADC8}"/>
              </a:ext>
            </a:extLst>
          </p:cNvPr>
          <p:cNvSpPr txBox="1">
            <a:spLocks/>
          </p:cNvSpPr>
          <p:nvPr/>
        </p:nvSpPr>
        <p:spPr>
          <a:xfrm>
            <a:off x="9967865" y="1984222"/>
            <a:ext cx="2074607" cy="3856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Nueva distribución de equipos y borneras.</a:t>
            </a:r>
          </a:p>
          <a:p>
            <a:r>
              <a:rPr lang="es-CO" sz="1800" dirty="0"/>
              <a:t>Implementación de MCB monofásico con contacto auxiliar.</a:t>
            </a:r>
          </a:p>
          <a:p>
            <a:r>
              <a:rPr lang="es-CO" sz="1800" dirty="0"/>
              <a:t>Borneras de control.</a:t>
            </a:r>
          </a:p>
        </p:txBody>
      </p:sp>
      <p:pic>
        <p:nvPicPr>
          <p:cNvPr id="6" name="Marcador de contenido 5">
            <a:extLst>
              <a:ext uri="{FF2B5EF4-FFF2-40B4-BE49-F238E27FC236}">
                <a16:creationId xmlns:a16="http://schemas.microsoft.com/office/drawing/2014/main" id="{E6784EF8-2A20-4233-B918-75DC2C17C66D}"/>
              </a:ext>
            </a:extLst>
          </p:cNvPr>
          <p:cNvPicPr>
            <a:picLocks noGrp="1" noChangeAspect="1"/>
          </p:cNvPicPr>
          <p:nvPr>
            <p:ph idx="1"/>
          </p:nvPr>
        </p:nvPicPr>
        <p:blipFill rotWithShape="1">
          <a:blip r:embed="rId2"/>
          <a:srcRect b="8724"/>
          <a:stretch/>
        </p:blipFill>
        <p:spPr>
          <a:xfrm>
            <a:off x="1312629" y="998526"/>
            <a:ext cx="8655235" cy="4841837"/>
          </a:xfrm>
        </p:spPr>
      </p:pic>
    </p:spTree>
    <p:extLst>
      <p:ext uri="{BB962C8B-B14F-4D97-AF65-F5344CB8AC3E}">
        <p14:creationId xmlns:p14="http://schemas.microsoft.com/office/powerpoint/2010/main" val="2198240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TARJETAS RELÉS DE PROTECCIÓN BI-BO</a:t>
            </a:r>
            <a:endParaRPr lang="es-CO" dirty="0"/>
          </a:p>
        </p:txBody>
      </p:sp>
      <p:pic>
        <p:nvPicPr>
          <p:cNvPr id="7" name="Marcador de contenido 6">
            <a:extLst>
              <a:ext uri="{FF2B5EF4-FFF2-40B4-BE49-F238E27FC236}">
                <a16:creationId xmlns:a16="http://schemas.microsoft.com/office/drawing/2014/main" id="{1CD516EB-97A2-47D0-924B-E6931BA87010}"/>
              </a:ext>
            </a:extLst>
          </p:cNvPr>
          <p:cNvPicPr>
            <a:picLocks noGrp="1" noChangeAspect="1"/>
          </p:cNvPicPr>
          <p:nvPr>
            <p:ph idx="1"/>
          </p:nvPr>
        </p:nvPicPr>
        <p:blipFill>
          <a:blip r:embed="rId2"/>
          <a:stretch>
            <a:fillRect/>
          </a:stretch>
        </p:blipFill>
        <p:spPr>
          <a:xfrm>
            <a:off x="747502" y="946149"/>
            <a:ext cx="9994365" cy="4930775"/>
          </a:xfrm>
        </p:spPr>
      </p:pic>
      <p:grpSp>
        <p:nvGrpSpPr>
          <p:cNvPr id="5" name="Grupo 4">
            <a:extLst>
              <a:ext uri="{FF2B5EF4-FFF2-40B4-BE49-F238E27FC236}">
                <a16:creationId xmlns:a16="http://schemas.microsoft.com/office/drawing/2014/main" id="{44CBA519-0AE3-418B-986B-3DBEF43E3C1A}"/>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A2815ABD-63B7-4821-8148-4CAD09401609}"/>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14E03BA7-C4CE-4E01-A15E-1A30AAA43172}"/>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2888147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TARJETAS RELÉS DE PROTECCIÓN BI-BO</a:t>
            </a:r>
            <a:endParaRPr lang="es-CO" dirty="0"/>
          </a:p>
        </p:txBody>
      </p:sp>
      <p:sp>
        <p:nvSpPr>
          <p:cNvPr id="9" name="Marcador de contenido 2">
            <a:extLst>
              <a:ext uri="{FF2B5EF4-FFF2-40B4-BE49-F238E27FC236}">
                <a16:creationId xmlns:a16="http://schemas.microsoft.com/office/drawing/2014/main" id="{9689DCB5-DE53-40BA-80B6-8CB5D4BE6A6F}"/>
              </a:ext>
            </a:extLst>
          </p:cNvPr>
          <p:cNvSpPr txBox="1">
            <a:spLocks/>
          </p:cNvSpPr>
          <p:nvPr/>
        </p:nvSpPr>
        <p:spPr>
          <a:xfrm>
            <a:off x="9554440" y="1760092"/>
            <a:ext cx="2074607" cy="4129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Eliminación de la descripción interna en tarjeta de entradas y salidas binarias.</a:t>
            </a:r>
          </a:p>
          <a:p>
            <a:r>
              <a:rPr lang="es-CO" sz="1800" dirty="0"/>
              <a:t>Tarjeta visualmente más pequeña.</a:t>
            </a:r>
          </a:p>
          <a:p>
            <a:r>
              <a:rPr lang="es-CO" sz="1800" dirty="0"/>
              <a:t>Reducción en número de borneras CX10 y CX20.</a:t>
            </a:r>
          </a:p>
        </p:txBody>
      </p:sp>
      <p:grpSp>
        <p:nvGrpSpPr>
          <p:cNvPr id="10" name="Grupo 9">
            <a:extLst>
              <a:ext uri="{FF2B5EF4-FFF2-40B4-BE49-F238E27FC236}">
                <a16:creationId xmlns:a16="http://schemas.microsoft.com/office/drawing/2014/main" id="{CFDD1615-F487-4661-B365-210E696FAB35}"/>
              </a:ext>
            </a:extLst>
          </p:cNvPr>
          <p:cNvGrpSpPr/>
          <p:nvPr/>
        </p:nvGrpSpPr>
        <p:grpSpPr>
          <a:xfrm rot="16200000">
            <a:off x="-1899286" y="3050613"/>
            <a:ext cx="4841838" cy="677333"/>
            <a:chOff x="397949" y="-905084"/>
            <a:chExt cx="6083803" cy="630189"/>
          </a:xfrm>
          <a:solidFill>
            <a:schemeClr val="accent4">
              <a:lumMod val="75000"/>
            </a:schemeClr>
          </a:solidFill>
        </p:grpSpPr>
        <p:sp>
          <p:nvSpPr>
            <p:cNvPr id="11" name="Redondear rectángulo de esquina del mismo lado 15">
              <a:extLst>
                <a:ext uri="{FF2B5EF4-FFF2-40B4-BE49-F238E27FC236}">
                  <a16:creationId xmlns:a16="http://schemas.microsoft.com/office/drawing/2014/main" id="{628A7453-E439-4C80-B8BC-DF732473620E}"/>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2" name="Google Shape;158;p3">
              <a:extLst>
                <a:ext uri="{FF2B5EF4-FFF2-40B4-BE49-F238E27FC236}">
                  <a16:creationId xmlns:a16="http://schemas.microsoft.com/office/drawing/2014/main" id="{A8D9658B-A488-4EAF-B2E7-069C1DD61C76}"/>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pic>
        <p:nvPicPr>
          <p:cNvPr id="5" name="Imagen 4">
            <a:extLst>
              <a:ext uri="{FF2B5EF4-FFF2-40B4-BE49-F238E27FC236}">
                <a16:creationId xmlns:a16="http://schemas.microsoft.com/office/drawing/2014/main" id="{0CCD4DAA-79A5-4101-95D7-05ADCF37ED75}"/>
              </a:ext>
            </a:extLst>
          </p:cNvPr>
          <p:cNvPicPr>
            <a:picLocks noChangeAspect="1"/>
          </p:cNvPicPr>
          <p:nvPr/>
        </p:nvPicPr>
        <p:blipFill>
          <a:blip r:embed="rId2"/>
          <a:stretch>
            <a:fillRect/>
          </a:stretch>
        </p:blipFill>
        <p:spPr>
          <a:xfrm>
            <a:off x="1280745" y="1052357"/>
            <a:ext cx="7980214" cy="4913438"/>
          </a:xfrm>
          <a:prstGeom prst="rect">
            <a:avLst/>
          </a:prstGeom>
        </p:spPr>
      </p:pic>
    </p:spTree>
    <p:extLst>
      <p:ext uri="{BB962C8B-B14F-4D97-AF65-F5344CB8AC3E}">
        <p14:creationId xmlns:p14="http://schemas.microsoft.com/office/powerpoint/2010/main" val="380703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DISPARO POR PROTECCIONES MECÁNICAS</a:t>
            </a:r>
            <a:endParaRPr lang="es-CO" dirty="0"/>
          </a:p>
        </p:txBody>
      </p:sp>
      <p:pic>
        <p:nvPicPr>
          <p:cNvPr id="7" name="Marcador de contenido 6">
            <a:extLst>
              <a:ext uri="{FF2B5EF4-FFF2-40B4-BE49-F238E27FC236}">
                <a16:creationId xmlns:a16="http://schemas.microsoft.com/office/drawing/2014/main" id="{9BB27D5C-DBE4-46FF-AF4C-3186E351B160}"/>
              </a:ext>
            </a:extLst>
          </p:cNvPr>
          <p:cNvPicPr>
            <a:picLocks noGrp="1" noChangeAspect="1"/>
          </p:cNvPicPr>
          <p:nvPr>
            <p:ph idx="1"/>
          </p:nvPr>
        </p:nvPicPr>
        <p:blipFill>
          <a:blip r:embed="rId2"/>
          <a:stretch>
            <a:fillRect/>
          </a:stretch>
        </p:blipFill>
        <p:spPr>
          <a:xfrm>
            <a:off x="1911096" y="942472"/>
            <a:ext cx="8857368" cy="5446232"/>
          </a:xfrm>
        </p:spPr>
      </p:pic>
      <p:grpSp>
        <p:nvGrpSpPr>
          <p:cNvPr id="5" name="Grupo 4">
            <a:extLst>
              <a:ext uri="{FF2B5EF4-FFF2-40B4-BE49-F238E27FC236}">
                <a16:creationId xmlns:a16="http://schemas.microsoft.com/office/drawing/2014/main" id="{9BC0F46B-B91A-45A3-BBF0-62475F5797F8}"/>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9228A782-38C6-423B-9D54-889433AC4AB3}"/>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4CA5A9D7-08A7-4328-8876-377029505513}"/>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340087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E4A19-8E6D-4655-83AF-66BBB53F41B7}"/>
              </a:ext>
            </a:extLst>
          </p:cNvPr>
          <p:cNvSpPr>
            <a:spLocks noGrp="1"/>
          </p:cNvSpPr>
          <p:nvPr>
            <p:ph type="title"/>
          </p:nvPr>
        </p:nvSpPr>
        <p:spPr/>
        <p:txBody>
          <a:bodyPr/>
          <a:lstStyle/>
          <a:p>
            <a:r>
              <a:rPr lang="es-ES" dirty="0"/>
              <a:t>DISPARO POR PROTECCIONES MECÁNICAS</a:t>
            </a:r>
            <a:endParaRPr lang="es-CO" dirty="0"/>
          </a:p>
        </p:txBody>
      </p:sp>
      <p:grpSp>
        <p:nvGrpSpPr>
          <p:cNvPr id="4" name="Grupo 3">
            <a:extLst>
              <a:ext uri="{FF2B5EF4-FFF2-40B4-BE49-F238E27FC236}">
                <a16:creationId xmlns:a16="http://schemas.microsoft.com/office/drawing/2014/main" id="{C5556ECB-E7E3-4DC4-846F-8EEFC3C1296B}"/>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6" name="Redondear rectángulo de esquina del mismo lado 15">
              <a:extLst>
                <a:ext uri="{FF2B5EF4-FFF2-40B4-BE49-F238E27FC236}">
                  <a16:creationId xmlns:a16="http://schemas.microsoft.com/office/drawing/2014/main" id="{CCD4AE61-E227-41A0-B47D-0E48E2276B9B}"/>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7" name="Google Shape;158;p3">
              <a:extLst>
                <a:ext uri="{FF2B5EF4-FFF2-40B4-BE49-F238E27FC236}">
                  <a16:creationId xmlns:a16="http://schemas.microsoft.com/office/drawing/2014/main" id="{6B74AA42-9B40-4E71-AC5D-7BA49966EEE1}"/>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Marcador de contenido 2">
            <a:extLst>
              <a:ext uri="{FF2B5EF4-FFF2-40B4-BE49-F238E27FC236}">
                <a16:creationId xmlns:a16="http://schemas.microsoft.com/office/drawing/2014/main" id="{0180C795-CD81-45E7-9799-165376867A30}"/>
              </a:ext>
            </a:extLst>
          </p:cNvPr>
          <p:cNvSpPr txBox="1">
            <a:spLocks/>
          </p:cNvSpPr>
          <p:nvPr/>
        </p:nvSpPr>
        <p:spPr>
          <a:xfrm>
            <a:off x="9197267" y="1455938"/>
            <a:ext cx="2473100" cy="46547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eliminan relés repetidores de protecciones mecánicas.</a:t>
            </a:r>
          </a:p>
          <a:p>
            <a:r>
              <a:rPr lang="es-ES" sz="1800" dirty="0"/>
              <a:t>Ahora los disparos por protecciones mecánicas actuarán sobre entradas binarias de los </a:t>
            </a:r>
            <a:r>
              <a:rPr lang="es-ES" sz="1800" dirty="0" err="1"/>
              <a:t>IED´s</a:t>
            </a:r>
            <a:r>
              <a:rPr lang="es-ES" sz="1800" dirty="0"/>
              <a:t> de la bahía del trasformador dando lugar a los disparos por protecciones mecánicas desde salidas binarias de los </a:t>
            </a:r>
            <a:r>
              <a:rPr lang="es-ES" sz="1800" dirty="0" err="1"/>
              <a:t>IED´s</a:t>
            </a:r>
            <a:r>
              <a:rPr lang="es-ES" sz="1800" dirty="0"/>
              <a:t>, arranque por 50BF E2 y disparo y bloqueo al cierre desde el 86T</a:t>
            </a:r>
          </a:p>
          <a:p>
            <a:r>
              <a:rPr lang="es-ES" sz="1800" dirty="0"/>
              <a:t>Mayor velocidad en los disparos por protecciones mecánicas.</a:t>
            </a:r>
          </a:p>
          <a:p>
            <a:r>
              <a:rPr lang="es-ES" sz="1800" dirty="0"/>
              <a:t>Mayor confiabilidad por redundancia en el esquema de disparo.</a:t>
            </a:r>
            <a:endParaRPr lang="es-CO" sz="1800" dirty="0"/>
          </a:p>
        </p:txBody>
      </p:sp>
      <p:pic>
        <p:nvPicPr>
          <p:cNvPr id="10" name="Marcador de contenido 9">
            <a:extLst>
              <a:ext uri="{FF2B5EF4-FFF2-40B4-BE49-F238E27FC236}">
                <a16:creationId xmlns:a16="http://schemas.microsoft.com/office/drawing/2014/main" id="{EB8E7A94-64BF-44A5-ADBB-42AA977393F0}"/>
              </a:ext>
            </a:extLst>
          </p:cNvPr>
          <p:cNvPicPr>
            <a:picLocks noGrp="1" noChangeAspect="1"/>
          </p:cNvPicPr>
          <p:nvPr>
            <p:ph idx="1"/>
          </p:nvPr>
        </p:nvPicPr>
        <p:blipFill>
          <a:blip r:embed="rId2"/>
          <a:stretch>
            <a:fillRect/>
          </a:stretch>
        </p:blipFill>
        <p:spPr>
          <a:xfrm>
            <a:off x="1427484" y="939802"/>
            <a:ext cx="7671980" cy="5170885"/>
          </a:xfrm>
        </p:spPr>
      </p:pic>
    </p:spTree>
    <p:extLst>
      <p:ext uri="{BB962C8B-B14F-4D97-AF65-F5344CB8AC3E}">
        <p14:creationId xmlns:p14="http://schemas.microsoft.com/office/powerpoint/2010/main" val="536500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1A35BCA-0C1B-4987-B13B-11F955301D68}"/>
              </a:ext>
            </a:extLst>
          </p:cNvPr>
          <p:cNvGrpSpPr/>
          <p:nvPr/>
        </p:nvGrpSpPr>
        <p:grpSpPr>
          <a:xfrm rot="16200000">
            <a:off x="-1702772" y="3100307"/>
            <a:ext cx="4869044" cy="630189"/>
            <a:chOff x="397948" y="-905084"/>
            <a:chExt cx="6083804"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397948" y="-817838"/>
              <a:ext cx="6083804" cy="512640"/>
            </a:xfrm>
            <a:prstGeom prst="rect">
              <a:avLst/>
            </a:prstGeom>
            <a:noFill/>
            <a:ln>
              <a:noFill/>
            </a:ln>
          </p:spPr>
          <p:txBody>
            <a:bodyPr spcFirstLastPara="1" wrap="square" lIns="80985" tIns="40481" rIns="80985" bIns="40481" anchor="t" anchorCtr="0">
              <a:spAutoFit/>
            </a:bodyPr>
            <a:lstStyle/>
            <a:p>
              <a:pPr algn="ctr"/>
              <a:r>
                <a:rPr lang="es-ES" sz="2800" b="1" dirty="0">
                  <a:solidFill>
                    <a:schemeClr val="bg1"/>
                  </a:solidFill>
                  <a:latin typeface="Arial Rounded MT Bold" panose="020F0704030504030204" pitchFamily="34" charset="77"/>
                  <a:ea typeface="Calibri"/>
                  <a:cs typeface="Calibri"/>
                  <a:sym typeface="Century Gothic"/>
                </a:rPr>
                <a:t>Índice</a:t>
              </a:r>
            </a:p>
          </p:txBody>
        </p:sp>
      </p:grpSp>
      <p:pic>
        <p:nvPicPr>
          <p:cNvPr id="7" name="Imagen 6">
            <a:extLst>
              <a:ext uri="{FF2B5EF4-FFF2-40B4-BE49-F238E27FC236}">
                <a16:creationId xmlns:a16="http://schemas.microsoft.com/office/drawing/2014/main" id="{786CE669-D01E-4AD1-865B-077392E2CD6E}"/>
              </a:ext>
            </a:extLst>
          </p:cNvPr>
          <p:cNvPicPr>
            <a:picLocks noChangeAspect="1"/>
          </p:cNvPicPr>
          <p:nvPr/>
        </p:nvPicPr>
        <p:blipFill>
          <a:blip r:embed="rId2"/>
          <a:stretch>
            <a:fillRect/>
          </a:stretch>
        </p:blipFill>
        <p:spPr>
          <a:xfrm>
            <a:off x="2111934" y="1027786"/>
            <a:ext cx="7968132" cy="5497043"/>
          </a:xfrm>
          <a:prstGeom prst="rect">
            <a:avLst/>
          </a:prstGeom>
        </p:spPr>
      </p:pic>
      <p:sp>
        <p:nvSpPr>
          <p:cNvPr id="11" name="Título 3">
            <a:extLst>
              <a:ext uri="{FF2B5EF4-FFF2-40B4-BE49-F238E27FC236}">
                <a16:creationId xmlns:a16="http://schemas.microsoft.com/office/drawing/2014/main" id="{12BFCA50-D298-4A0C-99A1-6D4DA5CA680A}"/>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spTree>
    <p:extLst>
      <p:ext uri="{BB962C8B-B14F-4D97-AF65-F5344CB8AC3E}">
        <p14:creationId xmlns:p14="http://schemas.microsoft.com/office/powerpoint/2010/main" val="1819534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E4A19-8E6D-4655-83AF-66BBB53F41B7}"/>
              </a:ext>
            </a:extLst>
          </p:cNvPr>
          <p:cNvSpPr>
            <a:spLocks noGrp="1"/>
          </p:cNvSpPr>
          <p:nvPr>
            <p:ph type="title"/>
          </p:nvPr>
        </p:nvSpPr>
        <p:spPr/>
        <p:txBody>
          <a:bodyPr/>
          <a:lstStyle/>
          <a:p>
            <a:r>
              <a:rPr lang="es-ES" dirty="0"/>
              <a:t>DISPARO POR PROTECCIONES MECÁNICAS</a:t>
            </a:r>
            <a:endParaRPr lang="es-CO" dirty="0"/>
          </a:p>
        </p:txBody>
      </p:sp>
      <p:grpSp>
        <p:nvGrpSpPr>
          <p:cNvPr id="4" name="Grupo 3">
            <a:extLst>
              <a:ext uri="{FF2B5EF4-FFF2-40B4-BE49-F238E27FC236}">
                <a16:creationId xmlns:a16="http://schemas.microsoft.com/office/drawing/2014/main" id="{C5556ECB-E7E3-4DC4-846F-8EEFC3C1296B}"/>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6" name="Redondear rectángulo de esquina del mismo lado 15">
              <a:extLst>
                <a:ext uri="{FF2B5EF4-FFF2-40B4-BE49-F238E27FC236}">
                  <a16:creationId xmlns:a16="http://schemas.microsoft.com/office/drawing/2014/main" id="{CCD4AE61-E227-41A0-B47D-0E48E2276B9B}"/>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7" name="Google Shape;158;p3">
              <a:extLst>
                <a:ext uri="{FF2B5EF4-FFF2-40B4-BE49-F238E27FC236}">
                  <a16:creationId xmlns:a16="http://schemas.microsoft.com/office/drawing/2014/main" id="{6B74AA42-9B40-4E71-AC5D-7BA49966EEE1}"/>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Marcador de contenido 2">
            <a:extLst>
              <a:ext uri="{FF2B5EF4-FFF2-40B4-BE49-F238E27FC236}">
                <a16:creationId xmlns:a16="http://schemas.microsoft.com/office/drawing/2014/main" id="{0180C795-CD81-45E7-9799-165376867A30}"/>
              </a:ext>
            </a:extLst>
          </p:cNvPr>
          <p:cNvSpPr txBox="1">
            <a:spLocks/>
          </p:cNvSpPr>
          <p:nvPr/>
        </p:nvSpPr>
        <p:spPr>
          <a:xfrm>
            <a:off x="8196406" y="2610180"/>
            <a:ext cx="2965280" cy="18863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Uso de polaridad independiente para las protecciones mecánicas que no dependa ni de P+/- ni de C+/-, cuando no haya doble contacto de disparo en los instrumentos mecánicos.</a:t>
            </a:r>
            <a:endParaRPr lang="es-CO" sz="1800" dirty="0"/>
          </a:p>
        </p:txBody>
      </p:sp>
      <p:pic>
        <p:nvPicPr>
          <p:cNvPr id="11" name="Marcador de contenido 10">
            <a:extLst>
              <a:ext uri="{FF2B5EF4-FFF2-40B4-BE49-F238E27FC236}">
                <a16:creationId xmlns:a16="http://schemas.microsoft.com/office/drawing/2014/main" id="{B842E3E3-1251-459A-9354-EF063C3540EE}"/>
              </a:ext>
            </a:extLst>
          </p:cNvPr>
          <p:cNvPicPr>
            <a:picLocks noGrp="1" noChangeAspect="1"/>
          </p:cNvPicPr>
          <p:nvPr>
            <p:ph idx="1"/>
          </p:nvPr>
        </p:nvPicPr>
        <p:blipFill>
          <a:blip r:embed="rId2"/>
          <a:stretch>
            <a:fillRect/>
          </a:stretch>
        </p:blipFill>
        <p:spPr>
          <a:xfrm>
            <a:off x="3055153" y="866080"/>
            <a:ext cx="4889221" cy="5658749"/>
          </a:xfrm>
        </p:spPr>
      </p:pic>
    </p:spTree>
    <p:extLst>
      <p:ext uri="{BB962C8B-B14F-4D97-AF65-F5344CB8AC3E}">
        <p14:creationId xmlns:p14="http://schemas.microsoft.com/office/powerpoint/2010/main" val="927787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E4A19-8E6D-4655-83AF-66BBB53F41B7}"/>
              </a:ext>
            </a:extLst>
          </p:cNvPr>
          <p:cNvSpPr>
            <a:spLocks noGrp="1"/>
          </p:cNvSpPr>
          <p:nvPr>
            <p:ph type="title"/>
          </p:nvPr>
        </p:nvSpPr>
        <p:spPr/>
        <p:txBody>
          <a:bodyPr/>
          <a:lstStyle/>
          <a:p>
            <a:r>
              <a:rPr lang="es-ES" dirty="0"/>
              <a:t>DISPARO POR PROTECCIONES MECÁNICAS</a:t>
            </a:r>
            <a:endParaRPr lang="es-CO" dirty="0"/>
          </a:p>
        </p:txBody>
      </p:sp>
      <p:grpSp>
        <p:nvGrpSpPr>
          <p:cNvPr id="4" name="Grupo 3">
            <a:extLst>
              <a:ext uri="{FF2B5EF4-FFF2-40B4-BE49-F238E27FC236}">
                <a16:creationId xmlns:a16="http://schemas.microsoft.com/office/drawing/2014/main" id="{EC845EFE-00F2-41F8-A9A8-8D777922564F}"/>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5" name="Redondear rectángulo de esquina del mismo lado 15">
              <a:extLst>
                <a:ext uri="{FF2B5EF4-FFF2-40B4-BE49-F238E27FC236}">
                  <a16:creationId xmlns:a16="http://schemas.microsoft.com/office/drawing/2014/main" id="{D81A0BE1-9A7B-4AC5-A738-A85122E5CC64}"/>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6" name="Google Shape;158;p3">
              <a:extLst>
                <a:ext uri="{FF2B5EF4-FFF2-40B4-BE49-F238E27FC236}">
                  <a16:creationId xmlns:a16="http://schemas.microsoft.com/office/drawing/2014/main" id="{35A0380C-FE27-4331-A5D9-FD5EEAA6038D}"/>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Marcador de contenido 2">
            <a:extLst>
              <a:ext uri="{FF2B5EF4-FFF2-40B4-BE49-F238E27FC236}">
                <a16:creationId xmlns:a16="http://schemas.microsoft.com/office/drawing/2014/main" id="{27A6E3B6-01EE-4B19-BE85-89EDC4A22D75}"/>
              </a:ext>
            </a:extLst>
          </p:cNvPr>
          <p:cNvSpPr txBox="1">
            <a:spLocks/>
          </p:cNvSpPr>
          <p:nvPr/>
        </p:nvSpPr>
        <p:spPr>
          <a:xfrm>
            <a:off x="9705804" y="1635255"/>
            <a:ext cx="2182759" cy="5060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CO" sz="1800" dirty="0"/>
          </a:p>
        </p:txBody>
      </p:sp>
      <p:pic>
        <p:nvPicPr>
          <p:cNvPr id="10" name="Imagen 9">
            <a:extLst>
              <a:ext uri="{FF2B5EF4-FFF2-40B4-BE49-F238E27FC236}">
                <a16:creationId xmlns:a16="http://schemas.microsoft.com/office/drawing/2014/main" id="{488E8F93-61B1-477B-9577-3EDEB4E56DB8}"/>
              </a:ext>
            </a:extLst>
          </p:cNvPr>
          <p:cNvPicPr>
            <a:picLocks noChangeAspect="1"/>
          </p:cNvPicPr>
          <p:nvPr/>
        </p:nvPicPr>
        <p:blipFill rotWithShape="1">
          <a:blip r:embed="rId2"/>
          <a:srcRect l="2353"/>
          <a:stretch/>
        </p:blipFill>
        <p:spPr>
          <a:xfrm>
            <a:off x="1464814" y="998526"/>
            <a:ext cx="8526103" cy="5338352"/>
          </a:xfrm>
          <a:prstGeom prst="rect">
            <a:avLst/>
          </a:prstGeom>
        </p:spPr>
      </p:pic>
      <p:sp>
        <p:nvSpPr>
          <p:cNvPr id="14" name="Marcador de contenido 2">
            <a:extLst>
              <a:ext uri="{FF2B5EF4-FFF2-40B4-BE49-F238E27FC236}">
                <a16:creationId xmlns:a16="http://schemas.microsoft.com/office/drawing/2014/main" id="{10478CE4-A0F6-436D-B2C3-0B409390B226}"/>
              </a:ext>
            </a:extLst>
          </p:cNvPr>
          <p:cNvSpPr txBox="1">
            <a:spLocks/>
          </p:cNvSpPr>
          <p:nvPr/>
        </p:nvSpPr>
        <p:spPr>
          <a:xfrm>
            <a:off x="10044185" y="2547892"/>
            <a:ext cx="2038324" cy="2929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conectan disparos por protecciones mecánicas en la parte final de las entradas binarias del IED para dar orden y evitar errores en la operación.</a:t>
            </a:r>
            <a:endParaRPr lang="es-CO" sz="1800" dirty="0"/>
          </a:p>
        </p:txBody>
      </p:sp>
    </p:spTree>
    <p:extLst>
      <p:ext uri="{BB962C8B-B14F-4D97-AF65-F5344CB8AC3E}">
        <p14:creationId xmlns:p14="http://schemas.microsoft.com/office/powerpoint/2010/main" val="37520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E4A19-8E6D-4655-83AF-66BBB53F41B7}"/>
              </a:ext>
            </a:extLst>
          </p:cNvPr>
          <p:cNvSpPr>
            <a:spLocks noGrp="1"/>
          </p:cNvSpPr>
          <p:nvPr>
            <p:ph type="title"/>
          </p:nvPr>
        </p:nvSpPr>
        <p:spPr/>
        <p:txBody>
          <a:bodyPr/>
          <a:lstStyle/>
          <a:p>
            <a:r>
              <a:rPr lang="es-ES" dirty="0"/>
              <a:t>DISPARO POR PROTECCIONES MECÁNICAS</a:t>
            </a:r>
            <a:endParaRPr lang="es-CO" dirty="0"/>
          </a:p>
        </p:txBody>
      </p:sp>
      <p:grpSp>
        <p:nvGrpSpPr>
          <p:cNvPr id="4" name="Grupo 3">
            <a:extLst>
              <a:ext uri="{FF2B5EF4-FFF2-40B4-BE49-F238E27FC236}">
                <a16:creationId xmlns:a16="http://schemas.microsoft.com/office/drawing/2014/main" id="{EC845EFE-00F2-41F8-A9A8-8D777922564F}"/>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5" name="Redondear rectángulo de esquina del mismo lado 15">
              <a:extLst>
                <a:ext uri="{FF2B5EF4-FFF2-40B4-BE49-F238E27FC236}">
                  <a16:creationId xmlns:a16="http://schemas.microsoft.com/office/drawing/2014/main" id="{D81A0BE1-9A7B-4AC5-A738-A85122E5CC64}"/>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6" name="Google Shape;158;p3">
              <a:extLst>
                <a:ext uri="{FF2B5EF4-FFF2-40B4-BE49-F238E27FC236}">
                  <a16:creationId xmlns:a16="http://schemas.microsoft.com/office/drawing/2014/main" id="{35A0380C-FE27-4331-A5D9-FD5EEAA6038D}"/>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Marcador de contenido 2">
            <a:extLst>
              <a:ext uri="{FF2B5EF4-FFF2-40B4-BE49-F238E27FC236}">
                <a16:creationId xmlns:a16="http://schemas.microsoft.com/office/drawing/2014/main" id="{27A6E3B6-01EE-4B19-BE85-89EDC4A22D75}"/>
              </a:ext>
            </a:extLst>
          </p:cNvPr>
          <p:cNvSpPr txBox="1">
            <a:spLocks/>
          </p:cNvSpPr>
          <p:nvPr/>
        </p:nvSpPr>
        <p:spPr>
          <a:xfrm>
            <a:off x="7146525" y="1759543"/>
            <a:ext cx="3738863" cy="432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Se  programará un botón en IED para bloquear disparos por protecciones mecánicas. Permite realizar pruebas de alarmas por disparos de protecciones mecánicas en entradas binarias.</a:t>
            </a:r>
          </a:p>
          <a:p>
            <a:r>
              <a:rPr lang="es-CO" sz="1800" dirty="0"/>
              <a:t>Se  programará un LED para indicar que el IED esta en prueba. </a:t>
            </a:r>
          </a:p>
          <a:p>
            <a:r>
              <a:rPr lang="es-CO" sz="1800" dirty="0"/>
              <a:t>El botón usado para colocar el IED en prueba y el LED serán definidos por el equipo de montaje en las pruebas FAT por </a:t>
            </a:r>
            <a:r>
              <a:rPr lang="es-ES" sz="1800" dirty="0"/>
              <a:t>la Dir Montajes y USUL</a:t>
            </a:r>
            <a:r>
              <a:rPr lang="es-CO" sz="1800" dirty="0"/>
              <a:t>.</a:t>
            </a:r>
          </a:p>
        </p:txBody>
      </p:sp>
      <p:pic>
        <p:nvPicPr>
          <p:cNvPr id="1026" name="Picture 2" descr="Product guide">
            <a:extLst>
              <a:ext uri="{FF2B5EF4-FFF2-40B4-BE49-F238E27FC236}">
                <a16:creationId xmlns:a16="http://schemas.microsoft.com/office/drawing/2014/main" id="{1BF39443-F9E4-4AE8-B3B1-54D564367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88" y="1428809"/>
            <a:ext cx="4235342" cy="452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369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RELÉ DE DISPARO Y BLOQUEO 86</a:t>
            </a:r>
            <a:endParaRPr lang="es-CO" dirty="0"/>
          </a:p>
        </p:txBody>
      </p:sp>
      <p:grpSp>
        <p:nvGrpSpPr>
          <p:cNvPr id="5" name="Grupo 4">
            <a:extLst>
              <a:ext uri="{FF2B5EF4-FFF2-40B4-BE49-F238E27FC236}">
                <a16:creationId xmlns:a16="http://schemas.microsoft.com/office/drawing/2014/main" id="{5B1722C9-9939-4431-80BA-2598108716E7}"/>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DEA81D4B-B823-43AC-86CB-7282F207B091}"/>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EF93398D-54CF-457D-98D8-46465AFF697A}"/>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pic>
        <p:nvPicPr>
          <p:cNvPr id="10" name="Imagen 9">
            <a:extLst>
              <a:ext uri="{FF2B5EF4-FFF2-40B4-BE49-F238E27FC236}">
                <a16:creationId xmlns:a16="http://schemas.microsoft.com/office/drawing/2014/main" id="{AA9A93AC-0056-499C-A16A-923C54D01883}"/>
              </a:ext>
            </a:extLst>
          </p:cNvPr>
          <p:cNvPicPr>
            <a:picLocks noChangeAspect="1"/>
          </p:cNvPicPr>
          <p:nvPr/>
        </p:nvPicPr>
        <p:blipFill>
          <a:blip r:embed="rId2"/>
          <a:stretch>
            <a:fillRect/>
          </a:stretch>
        </p:blipFill>
        <p:spPr>
          <a:xfrm>
            <a:off x="1873189" y="1092076"/>
            <a:ext cx="8580212" cy="5324905"/>
          </a:xfrm>
          <a:prstGeom prst="rect">
            <a:avLst/>
          </a:prstGeom>
        </p:spPr>
      </p:pic>
    </p:spTree>
    <p:extLst>
      <p:ext uri="{BB962C8B-B14F-4D97-AF65-F5344CB8AC3E}">
        <p14:creationId xmlns:p14="http://schemas.microsoft.com/office/powerpoint/2010/main" val="2970467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RELÉ DE DISPARO Y BLOQUEO 86</a:t>
            </a:r>
            <a:endParaRPr lang="es-CO" dirty="0"/>
          </a:p>
        </p:txBody>
      </p:sp>
      <p:grpSp>
        <p:nvGrpSpPr>
          <p:cNvPr id="5" name="Grupo 4">
            <a:extLst>
              <a:ext uri="{FF2B5EF4-FFF2-40B4-BE49-F238E27FC236}">
                <a16:creationId xmlns:a16="http://schemas.microsoft.com/office/drawing/2014/main" id="{1998738E-6C99-406C-B1AF-B03D526865CD}"/>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6" name="Redondear rectángulo de esquina del mismo lado 15">
              <a:extLst>
                <a:ext uri="{FF2B5EF4-FFF2-40B4-BE49-F238E27FC236}">
                  <a16:creationId xmlns:a16="http://schemas.microsoft.com/office/drawing/2014/main" id="{5D9380E7-CB27-41E9-A206-8DB4C1060712}"/>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AB20BF5C-7721-4CDF-A498-DCA275F5CEFA}"/>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9058BE10-CA0B-43A6-A467-8F7B4AA7F92C}"/>
              </a:ext>
            </a:extLst>
          </p:cNvPr>
          <p:cNvSpPr txBox="1">
            <a:spLocks/>
          </p:cNvSpPr>
          <p:nvPr/>
        </p:nvSpPr>
        <p:spPr>
          <a:xfrm>
            <a:off x="9685502" y="2053949"/>
            <a:ext cx="2074607" cy="4404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elimina relé rápido Arteche RF-4R. </a:t>
            </a:r>
            <a:endParaRPr lang="es-CO" sz="1800" dirty="0"/>
          </a:p>
          <a:p>
            <a:r>
              <a:rPr lang="es-CO" sz="1800" dirty="0"/>
              <a:t>Se eliminan borneras de paso usadas para los disparos.</a:t>
            </a:r>
          </a:p>
          <a:p>
            <a:r>
              <a:rPr lang="es-CO" sz="1800" dirty="0"/>
              <a:t>Redundancia en disparo del relé 86T por protecciones mecánicas.</a:t>
            </a:r>
          </a:p>
        </p:txBody>
      </p:sp>
      <p:pic>
        <p:nvPicPr>
          <p:cNvPr id="11" name="Marcador de contenido 10">
            <a:extLst>
              <a:ext uri="{FF2B5EF4-FFF2-40B4-BE49-F238E27FC236}">
                <a16:creationId xmlns:a16="http://schemas.microsoft.com/office/drawing/2014/main" id="{52CAC9C9-6DEE-4625-88A6-D1186A372271}"/>
              </a:ext>
            </a:extLst>
          </p:cNvPr>
          <p:cNvPicPr>
            <a:picLocks noGrp="1" noChangeAspect="1"/>
          </p:cNvPicPr>
          <p:nvPr>
            <p:ph idx="1"/>
          </p:nvPr>
        </p:nvPicPr>
        <p:blipFill>
          <a:blip r:embed="rId2"/>
          <a:stretch>
            <a:fillRect/>
          </a:stretch>
        </p:blipFill>
        <p:spPr>
          <a:xfrm>
            <a:off x="1312630" y="998526"/>
            <a:ext cx="8259209" cy="4931606"/>
          </a:xfrm>
        </p:spPr>
      </p:pic>
    </p:spTree>
    <p:extLst>
      <p:ext uri="{BB962C8B-B14F-4D97-AF65-F5344CB8AC3E}">
        <p14:creationId xmlns:p14="http://schemas.microsoft.com/office/powerpoint/2010/main" val="2128731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SUPERVISIÓN CIRCUITO DE DISPARO</a:t>
            </a:r>
            <a:endParaRPr lang="es-CO" dirty="0"/>
          </a:p>
        </p:txBody>
      </p:sp>
      <p:pic>
        <p:nvPicPr>
          <p:cNvPr id="11" name="Marcador de contenido 10">
            <a:extLst>
              <a:ext uri="{FF2B5EF4-FFF2-40B4-BE49-F238E27FC236}">
                <a16:creationId xmlns:a16="http://schemas.microsoft.com/office/drawing/2014/main" id="{9131D634-B721-4162-91D6-ABF68114E293}"/>
              </a:ext>
            </a:extLst>
          </p:cNvPr>
          <p:cNvPicPr>
            <a:picLocks noGrp="1" noChangeAspect="1"/>
          </p:cNvPicPr>
          <p:nvPr>
            <p:ph idx="1"/>
          </p:nvPr>
        </p:nvPicPr>
        <p:blipFill>
          <a:blip r:embed="rId2"/>
          <a:stretch>
            <a:fillRect/>
          </a:stretch>
        </p:blipFill>
        <p:spPr>
          <a:xfrm>
            <a:off x="3969436" y="960577"/>
            <a:ext cx="4253127" cy="5629625"/>
          </a:xfrm>
        </p:spPr>
      </p:pic>
      <p:grpSp>
        <p:nvGrpSpPr>
          <p:cNvPr id="5" name="Grupo 4">
            <a:extLst>
              <a:ext uri="{FF2B5EF4-FFF2-40B4-BE49-F238E27FC236}">
                <a16:creationId xmlns:a16="http://schemas.microsoft.com/office/drawing/2014/main" id="{0E7D1945-A737-46DB-A2F3-D55CA2633B6A}"/>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6654E98C-9C74-46A4-AAFD-8B3B5FFD739A}"/>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7" name="Google Shape;158;p3">
              <a:extLst>
                <a:ext uri="{FF2B5EF4-FFF2-40B4-BE49-F238E27FC236}">
                  <a16:creationId xmlns:a16="http://schemas.microsoft.com/office/drawing/2014/main" id="{9225B10E-51DF-4898-BC26-61196C53DC7C}"/>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234483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SUPERVISIÓN CIRCUITO DE DISPARO</a:t>
            </a:r>
            <a:endParaRPr lang="es-CO" dirty="0"/>
          </a:p>
        </p:txBody>
      </p:sp>
      <p:grpSp>
        <p:nvGrpSpPr>
          <p:cNvPr id="5" name="Grupo 4">
            <a:extLst>
              <a:ext uri="{FF2B5EF4-FFF2-40B4-BE49-F238E27FC236}">
                <a16:creationId xmlns:a16="http://schemas.microsoft.com/office/drawing/2014/main" id="{0166338A-A6B9-4989-BE29-2997FB933226}"/>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7" name="Redondear rectángulo de esquina del mismo lado 15">
              <a:extLst>
                <a:ext uri="{FF2B5EF4-FFF2-40B4-BE49-F238E27FC236}">
                  <a16:creationId xmlns:a16="http://schemas.microsoft.com/office/drawing/2014/main" id="{BCE0BCE5-0B0B-4BF7-BBFF-2893D007D6F4}"/>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97125A0B-83C7-4F44-AC84-A87294E129CE}"/>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42A493AD-7A39-4100-8B9F-B61D6FCB0B96}"/>
              </a:ext>
            </a:extLst>
          </p:cNvPr>
          <p:cNvSpPr txBox="1">
            <a:spLocks/>
          </p:cNvSpPr>
          <p:nvPr/>
        </p:nvSpPr>
        <p:spPr>
          <a:xfrm>
            <a:off x="8388913" y="1449362"/>
            <a:ext cx="3281453" cy="48418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ajusta el cosido del puente mecánico logrando la </a:t>
            </a:r>
            <a:r>
              <a:rPr lang="es-CO" sz="1800" dirty="0"/>
              <a:t>supervisión de todo el camino de disparo tanto por la polaridad positiva como la negativa.</a:t>
            </a:r>
          </a:p>
          <a:p>
            <a:r>
              <a:rPr lang="es-CO" sz="1800" dirty="0"/>
              <a:t>Se implementa bornera </a:t>
            </a:r>
            <a:r>
              <a:rPr lang="es-CO" sz="1800" dirty="0" err="1"/>
              <a:t>seccionable</a:t>
            </a:r>
            <a:r>
              <a:rPr lang="es-CO" sz="1800" dirty="0"/>
              <a:t> con plug de prueba (</a:t>
            </a:r>
            <a:r>
              <a:rPr lang="es-CO" sz="1800" dirty="0">
                <a:effectLst/>
                <a:latin typeface="Calibri" panose="020F0502020204030204" pitchFamily="34" charset="0"/>
                <a:ea typeface="Calibri" panose="020F0502020204030204" pitchFamily="34" charset="0"/>
              </a:rPr>
              <a:t>tipo tensión</a:t>
            </a:r>
            <a:r>
              <a:rPr lang="es-CO" sz="1800" dirty="0"/>
              <a:t>) para seccionar los disparos, en el dibujo bornes de 15 al 21.</a:t>
            </a:r>
          </a:p>
          <a:p>
            <a:r>
              <a:rPr lang="es-CO" sz="1800" dirty="0">
                <a:latin typeface="Calibri" panose="020F0502020204030204" pitchFamily="34" charset="0"/>
                <a:ea typeface="Calibri" panose="020F0502020204030204" pitchFamily="34" charset="0"/>
              </a:rPr>
              <a:t>Ejemplo de procedimiento de pruebas de disparos: Cuando se requiera </a:t>
            </a:r>
            <a:r>
              <a:rPr lang="es-CO" sz="1800" dirty="0">
                <a:effectLst/>
                <a:latin typeface="Calibri" panose="020F0502020204030204" pitchFamily="34" charset="0"/>
                <a:ea typeface="Calibri" panose="020F0502020204030204" pitchFamily="34" charset="0"/>
              </a:rPr>
              <a:t>aislar el disparo de la protección PP2, se debe realizar </a:t>
            </a:r>
            <a:r>
              <a:rPr lang="es-CO" sz="1800" dirty="0">
                <a:latin typeface="Calibri" panose="020F0502020204030204" pitchFamily="34" charset="0"/>
                <a:ea typeface="Calibri" panose="020F0502020204030204" pitchFamily="34" charset="0"/>
              </a:rPr>
              <a:t>un puente </a:t>
            </a:r>
            <a:r>
              <a:rPr lang="es-CO" sz="1800" dirty="0">
                <a:effectLst/>
                <a:latin typeface="Calibri" panose="020F0502020204030204" pitchFamily="34" charset="0"/>
                <a:ea typeface="Calibri" panose="020F0502020204030204" pitchFamily="34" charset="0"/>
              </a:rPr>
              <a:t>banana-banana por el lado externo. Para el </a:t>
            </a:r>
            <a:r>
              <a:rPr lang="es-CO" sz="1800" dirty="0">
                <a:latin typeface="Calibri" panose="020F0502020204030204" pitchFamily="34" charset="0"/>
                <a:ea typeface="Calibri" panose="020F0502020204030204" pitchFamily="34" charset="0"/>
              </a:rPr>
              <a:t>esquema que se ilustra son los bornes 17 &amp; 18, luego se abren los link de dichos bornes </a:t>
            </a:r>
            <a:r>
              <a:rPr lang="es-CO" sz="1800" dirty="0">
                <a:effectLst/>
                <a:latin typeface="Calibri" panose="020F0502020204030204" pitchFamily="34" charset="0"/>
                <a:ea typeface="Calibri" panose="020F0502020204030204" pitchFamily="34" charset="0"/>
              </a:rPr>
              <a:t>para realizar la actividad de mantenimiento (cambio relé, prueba de relé, entre otros).  </a:t>
            </a:r>
            <a:endParaRPr lang="es-CO" sz="1800" dirty="0"/>
          </a:p>
        </p:txBody>
      </p:sp>
      <p:pic>
        <p:nvPicPr>
          <p:cNvPr id="11" name="Imagen 10">
            <a:extLst>
              <a:ext uri="{FF2B5EF4-FFF2-40B4-BE49-F238E27FC236}">
                <a16:creationId xmlns:a16="http://schemas.microsoft.com/office/drawing/2014/main" id="{5027C8A7-5DAE-4CCC-958B-8A91F9FF7855}"/>
              </a:ext>
            </a:extLst>
          </p:cNvPr>
          <p:cNvPicPr>
            <a:picLocks noChangeAspect="1"/>
          </p:cNvPicPr>
          <p:nvPr/>
        </p:nvPicPr>
        <p:blipFill rotWithShape="1">
          <a:blip r:embed="rId2"/>
          <a:srcRect l="12548" r="584"/>
          <a:stretch/>
        </p:blipFill>
        <p:spPr>
          <a:xfrm>
            <a:off x="1376037" y="1082521"/>
            <a:ext cx="6835806" cy="4826592"/>
          </a:xfrm>
          <a:prstGeom prst="rect">
            <a:avLst/>
          </a:prstGeom>
        </p:spPr>
      </p:pic>
    </p:spTree>
    <p:extLst>
      <p:ext uri="{BB962C8B-B14F-4D97-AF65-F5344CB8AC3E}">
        <p14:creationId xmlns:p14="http://schemas.microsoft.com/office/powerpoint/2010/main" val="794343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SUPERVISIÓN CIRCUITO DE DISPARO</a:t>
            </a:r>
            <a:endParaRPr lang="es-CO" dirty="0"/>
          </a:p>
        </p:txBody>
      </p:sp>
      <p:grpSp>
        <p:nvGrpSpPr>
          <p:cNvPr id="5" name="Grupo 4">
            <a:extLst>
              <a:ext uri="{FF2B5EF4-FFF2-40B4-BE49-F238E27FC236}">
                <a16:creationId xmlns:a16="http://schemas.microsoft.com/office/drawing/2014/main" id="{0166338A-A6B9-4989-BE29-2997FB933226}"/>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7" name="Redondear rectángulo de esquina del mismo lado 15">
              <a:extLst>
                <a:ext uri="{FF2B5EF4-FFF2-40B4-BE49-F238E27FC236}">
                  <a16:creationId xmlns:a16="http://schemas.microsoft.com/office/drawing/2014/main" id="{BCE0BCE5-0B0B-4BF7-BBFF-2893D007D6F4}"/>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97125A0B-83C7-4F44-AC84-A87294E129CE}"/>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42A493AD-7A39-4100-8B9F-B61D6FCB0B96}"/>
              </a:ext>
            </a:extLst>
          </p:cNvPr>
          <p:cNvSpPr txBox="1">
            <a:spLocks/>
          </p:cNvSpPr>
          <p:nvPr/>
        </p:nvSpPr>
        <p:spPr>
          <a:xfrm>
            <a:off x="8575347" y="1970843"/>
            <a:ext cx="3196443" cy="4320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En el esquema se muestra a manera de ilustración el circuito de disparo completo de forma aclaratoria de acuerdo con el cambio de filosofía planteado en la lamina anterior.</a:t>
            </a:r>
          </a:p>
          <a:p>
            <a:r>
              <a:rPr lang="es-CO" sz="1800" dirty="0"/>
              <a:t>La cantidad de disparos varía según tipo de bahía y los sistemas que den disparo al interruptor del circuito de disparo en mención. </a:t>
            </a:r>
          </a:p>
        </p:txBody>
      </p:sp>
      <p:pic>
        <p:nvPicPr>
          <p:cNvPr id="11" name="Imagen 10">
            <a:extLst>
              <a:ext uri="{FF2B5EF4-FFF2-40B4-BE49-F238E27FC236}">
                <a16:creationId xmlns:a16="http://schemas.microsoft.com/office/drawing/2014/main" id="{2A8489CC-76C1-4DB4-BD20-12F1E1B521A7}"/>
              </a:ext>
            </a:extLst>
          </p:cNvPr>
          <p:cNvPicPr>
            <a:picLocks noChangeAspect="1"/>
          </p:cNvPicPr>
          <p:nvPr/>
        </p:nvPicPr>
        <p:blipFill rotWithShape="1">
          <a:blip r:embed="rId2"/>
          <a:srcRect l="9909" t="7552" r="7320" b="2629"/>
          <a:stretch/>
        </p:blipFill>
        <p:spPr>
          <a:xfrm>
            <a:off x="1464815" y="1197724"/>
            <a:ext cx="6844684" cy="4549544"/>
          </a:xfrm>
          <a:prstGeom prst="rect">
            <a:avLst/>
          </a:prstGeom>
        </p:spPr>
      </p:pic>
    </p:spTree>
    <p:extLst>
      <p:ext uri="{BB962C8B-B14F-4D97-AF65-F5344CB8AC3E}">
        <p14:creationId xmlns:p14="http://schemas.microsoft.com/office/powerpoint/2010/main" val="3460369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CORRIENTE AVR</a:t>
            </a:r>
            <a:endParaRPr lang="es-CO" dirty="0"/>
          </a:p>
        </p:txBody>
      </p:sp>
      <p:pic>
        <p:nvPicPr>
          <p:cNvPr id="7" name="Marcador de contenido 6">
            <a:extLst>
              <a:ext uri="{FF2B5EF4-FFF2-40B4-BE49-F238E27FC236}">
                <a16:creationId xmlns:a16="http://schemas.microsoft.com/office/drawing/2014/main" id="{F71FFEBA-0563-4FED-9576-1E7F14F3A14D}"/>
              </a:ext>
            </a:extLst>
          </p:cNvPr>
          <p:cNvPicPr>
            <a:picLocks noGrp="1" noChangeAspect="1"/>
          </p:cNvPicPr>
          <p:nvPr>
            <p:ph idx="1"/>
          </p:nvPr>
        </p:nvPicPr>
        <p:blipFill>
          <a:blip r:embed="rId2"/>
          <a:stretch>
            <a:fillRect/>
          </a:stretch>
        </p:blipFill>
        <p:spPr>
          <a:xfrm>
            <a:off x="3720974" y="915311"/>
            <a:ext cx="4125311" cy="5698036"/>
          </a:xfrm>
        </p:spPr>
      </p:pic>
      <p:grpSp>
        <p:nvGrpSpPr>
          <p:cNvPr id="5" name="Grupo 4">
            <a:extLst>
              <a:ext uri="{FF2B5EF4-FFF2-40B4-BE49-F238E27FC236}">
                <a16:creationId xmlns:a16="http://schemas.microsoft.com/office/drawing/2014/main" id="{BC2A1602-DD40-4079-94A7-B2F49469A4B4}"/>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4CA9F5BB-E256-4DD2-B30D-6C4AE670C9DE}"/>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9C91A480-479E-4243-AB8A-6154864AF17D}"/>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1937210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CORRIENTE AVR</a:t>
            </a:r>
            <a:endParaRPr lang="es-CO" dirty="0"/>
          </a:p>
        </p:txBody>
      </p:sp>
      <p:grpSp>
        <p:nvGrpSpPr>
          <p:cNvPr id="5" name="Grupo 4">
            <a:extLst>
              <a:ext uri="{FF2B5EF4-FFF2-40B4-BE49-F238E27FC236}">
                <a16:creationId xmlns:a16="http://schemas.microsoft.com/office/drawing/2014/main" id="{AF5D7D72-54D0-492D-8EB5-83D8D6590718}"/>
              </a:ext>
            </a:extLst>
          </p:cNvPr>
          <p:cNvGrpSpPr/>
          <p:nvPr/>
        </p:nvGrpSpPr>
        <p:grpSpPr>
          <a:xfrm rot="16200000">
            <a:off x="-1560618" y="3080778"/>
            <a:ext cx="4841838" cy="677333"/>
            <a:chOff x="397949" y="-905084"/>
            <a:chExt cx="6083803" cy="630189"/>
          </a:xfrm>
          <a:solidFill>
            <a:schemeClr val="accent4">
              <a:lumMod val="75000"/>
            </a:schemeClr>
          </a:solidFill>
        </p:grpSpPr>
        <p:sp>
          <p:nvSpPr>
            <p:cNvPr id="7" name="Redondear rectángulo de esquina del mismo lado 15">
              <a:extLst>
                <a:ext uri="{FF2B5EF4-FFF2-40B4-BE49-F238E27FC236}">
                  <a16:creationId xmlns:a16="http://schemas.microsoft.com/office/drawing/2014/main" id="{19B3BA0E-4048-44E6-BB39-6A039C805233}"/>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1456F156-1804-4D70-8902-5BB878554011}"/>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08385E39-72A5-40B5-9FA0-C703DCFB8F85}"/>
              </a:ext>
            </a:extLst>
          </p:cNvPr>
          <p:cNvSpPr txBox="1">
            <a:spLocks/>
          </p:cNvSpPr>
          <p:nvPr/>
        </p:nvSpPr>
        <p:spPr>
          <a:xfrm>
            <a:off x="8316288" y="1218506"/>
            <a:ext cx="2384528" cy="2086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lleva la señal de corriente al AVR solo si el equipo lo exige. Con los reguladores usados actualmente no es necesaria esta señal.</a:t>
            </a:r>
          </a:p>
          <a:p>
            <a:endParaRPr lang="es-CO" sz="1800" dirty="0"/>
          </a:p>
        </p:txBody>
      </p:sp>
      <p:pic>
        <p:nvPicPr>
          <p:cNvPr id="11" name="Marcador de contenido 10">
            <a:extLst>
              <a:ext uri="{FF2B5EF4-FFF2-40B4-BE49-F238E27FC236}">
                <a16:creationId xmlns:a16="http://schemas.microsoft.com/office/drawing/2014/main" id="{A322ABEC-912B-4665-B769-AE5AFA3A4DFC}"/>
              </a:ext>
            </a:extLst>
          </p:cNvPr>
          <p:cNvPicPr>
            <a:picLocks noGrp="1" noChangeAspect="1"/>
          </p:cNvPicPr>
          <p:nvPr>
            <p:ph idx="1"/>
          </p:nvPr>
        </p:nvPicPr>
        <p:blipFill rotWithShape="1">
          <a:blip r:embed="rId2"/>
          <a:srcRect b="8816"/>
          <a:stretch/>
        </p:blipFill>
        <p:spPr>
          <a:xfrm>
            <a:off x="4362318" y="1082521"/>
            <a:ext cx="3009969" cy="5187552"/>
          </a:xfrm>
        </p:spPr>
      </p:pic>
    </p:spTree>
    <p:extLst>
      <p:ext uri="{BB962C8B-B14F-4D97-AF65-F5344CB8AC3E}">
        <p14:creationId xmlns:p14="http://schemas.microsoft.com/office/powerpoint/2010/main" val="2630029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8" y="3076904"/>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82"/>
              <a:ext cx="6083804" cy="512640"/>
            </a:xfrm>
            <a:prstGeom prst="rect">
              <a:avLst/>
            </a:prstGeom>
            <a:noFill/>
            <a:ln>
              <a:noFill/>
            </a:ln>
          </p:spPr>
          <p:txBody>
            <a:bodyPr spcFirstLastPara="1" wrap="square" lIns="80985" tIns="40481" rIns="80985" bIns="40481" anchor="t" anchorCtr="0">
              <a:spAutoFit/>
            </a:bodyPr>
            <a:lstStyle/>
            <a:p>
              <a:pPr algn="ctr"/>
              <a:r>
                <a:rPr lang="es-CO" sz="2800" b="1" dirty="0">
                  <a:solidFill>
                    <a:schemeClr val="bg1"/>
                  </a:solidFill>
                  <a:latin typeface="Arial Rounded MT Bold" panose="020F0704030504030204" pitchFamily="34" charset="77"/>
                  <a:cs typeface="Calibri"/>
                </a:rPr>
                <a:t>Información en el rótulo</a:t>
              </a:r>
              <a:endParaRPr lang="es-ES" sz="2800" b="1" dirty="0">
                <a:solidFill>
                  <a:schemeClr val="bg1"/>
                </a:solidFill>
                <a:latin typeface="Arial Rounded MT Bold" panose="020F0704030504030204" pitchFamily="34" charset="77"/>
                <a:ea typeface="Calibri"/>
                <a:cs typeface="Calibri"/>
                <a:sym typeface="Century Gothic"/>
              </a:endParaRPr>
            </a:p>
          </p:txBody>
        </p:sp>
      </p:grpSp>
      <p:pic>
        <p:nvPicPr>
          <p:cNvPr id="7" name="Imagen 6">
            <a:extLst>
              <a:ext uri="{FF2B5EF4-FFF2-40B4-BE49-F238E27FC236}">
                <a16:creationId xmlns:a16="http://schemas.microsoft.com/office/drawing/2014/main" id="{BCF46DE7-61B2-4A0B-9519-10A095443B03}"/>
              </a:ext>
            </a:extLst>
          </p:cNvPr>
          <p:cNvPicPr>
            <a:picLocks noChangeAspect="1"/>
          </p:cNvPicPr>
          <p:nvPr/>
        </p:nvPicPr>
        <p:blipFill>
          <a:blip r:embed="rId2"/>
          <a:stretch>
            <a:fillRect/>
          </a:stretch>
        </p:blipFill>
        <p:spPr>
          <a:xfrm>
            <a:off x="2130640" y="1055303"/>
            <a:ext cx="7757164" cy="5358813"/>
          </a:xfrm>
          <a:prstGeom prst="rect">
            <a:avLst/>
          </a:prstGeom>
        </p:spPr>
      </p:pic>
      <p:sp>
        <p:nvSpPr>
          <p:cNvPr id="11" name="Título 3">
            <a:extLst>
              <a:ext uri="{FF2B5EF4-FFF2-40B4-BE49-F238E27FC236}">
                <a16:creationId xmlns:a16="http://schemas.microsoft.com/office/drawing/2014/main" id="{73B22930-20A8-4DD9-865C-AE1F4EBC33AE}"/>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spTree>
    <p:extLst>
      <p:ext uri="{BB962C8B-B14F-4D97-AF65-F5344CB8AC3E}">
        <p14:creationId xmlns:p14="http://schemas.microsoft.com/office/powerpoint/2010/main" val="16017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ENCLAVAMIENTO SECCIONADOR</a:t>
            </a:r>
            <a:endParaRPr lang="es-CO" dirty="0"/>
          </a:p>
        </p:txBody>
      </p:sp>
      <p:pic>
        <p:nvPicPr>
          <p:cNvPr id="7" name="Marcador de contenido 6">
            <a:extLst>
              <a:ext uri="{FF2B5EF4-FFF2-40B4-BE49-F238E27FC236}">
                <a16:creationId xmlns:a16="http://schemas.microsoft.com/office/drawing/2014/main" id="{6C04757D-2867-4638-9093-ABB6D358BE42}"/>
              </a:ext>
            </a:extLst>
          </p:cNvPr>
          <p:cNvPicPr>
            <a:picLocks noGrp="1" noChangeAspect="1"/>
          </p:cNvPicPr>
          <p:nvPr>
            <p:ph idx="1"/>
          </p:nvPr>
        </p:nvPicPr>
        <p:blipFill>
          <a:blip r:embed="rId2"/>
          <a:stretch>
            <a:fillRect/>
          </a:stretch>
        </p:blipFill>
        <p:spPr>
          <a:xfrm>
            <a:off x="1418626" y="921468"/>
            <a:ext cx="9347017" cy="5707932"/>
          </a:xfrm>
        </p:spPr>
      </p:pic>
      <p:grpSp>
        <p:nvGrpSpPr>
          <p:cNvPr id="5" name="Grupo 4">
            <a:extLst>
              <a:ext uri="{FF2B5EF4-FFF2-40B4-BE49-F238E27FC236}">
                <a16:creationId xmlns:a16="http://schemas.microsoft.com/office/drawing/2014/main" id="{647B5E07-D7C9-41C2-8F44-47F26B1DD4B8}"/>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9F345ACD-A354-425C-AE50-904B37615E5A}"/>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47DAC352-948D-4400-BC85-DADCCCACF0AA}"/>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372943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ENCLAVAMIENTO SECCIONADOR</a:t>
            </a:r>
            <a:endParaRPr lang="es-CO" dirty="0"/>
          </a:p>
        </p:txBody>
      </p:sp>
      <p:grpSp>
        <p:nvGrpSpPr>
          <p:cNvPr id="5" name="Grupo 4">
            <a:extLst>
              <a:ext uri="{FF2B5EF4-FFF2-40B4-BE49-F238E27FC236}">
                <a16:creationId xmlns:a16="http://schemas.microsoft.com/office/drawing/2014/main" id="{D36951F0-B2C7-46D2-9780-B618CAFB0537}"/>
              </a:ext>
            </a:extLst>
          </p:cNvPr>
          <p:cNvGrpSpPr/>
          <p:nvPr/>
        </p:nvGrpSpPr>
        <p:grpSpPr>
          <a:xfrm rot="16200000">
            <a:off x="-1560618" y="3080779"/>
            <a:ext cx="4841838" cy="677333"/>
            <a:chOff x="397949" y="-905084"/>
            <a:chExt cx="6083803" cy="630189"/>
          </a:xfrm>
          <a:solidFill>
            <a:schemeClr val="accent4">
              <a:lumMod val="75000"/>
            </a:schemeClr>
          </a:solidFill>
        </p:grpSpPr>
        <p:sp>
          <p:nvSpPr>
            <p:cNvPr id="7" name="Redondear rectángulo de esquina del mismo lado 15">
              <a:extLst>
                <a:ext uri="{FF2B5EF4-FFF2-40B4-BE49-F238E27FC236}">
                  <a16:creationId xmlns:a16="http://schemas.microsoft.com/office/drawing/2014/main" id="{18F6136B-9434-44F2-9B01-1F71E881C856}"/>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CDE2F610-3BAE-4016-92A7-BD1069E192B1}"/>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101A92BD-E912-4F64-B41E-86B401604713}"/>
              </a:ext>
            </a:extLst>
          </p:cNvPr>
          <p:cNvSpPr txBox="1">
            <a:spLocks/>
          </p:cNvSpPr>
          <p:nvPr/>
        </p:nvSpPr>
        <p:spPr>
          <a:xfrm>
            <a:off x="9786490" y="2075341"/>
            <a:ext cx="2075843" cy="39898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La polaridad de control para el seccionador ya no </a:t>
            </a:r>
            <a:r>
              <a:rPr lang="es-ES" sz="1800" dirty="0" err="1"/>
              <a:t>realizaraá</a:t>
            </a:r>
            <a:r>
              <a:rPr lang="es-ES" sz="1800" dirty="0"/>
              <a:t> el camino tablero-seccionador-interruptor-seccionador, sino que realizará el camino tablero-interruptor-seccionador. Optimizando el uso de multiconductores y reducción de puntos de falla.</a:t>
            </a:r>
          </a:p>
          <a:p>
            <a:pPr marL="0" indent="0">
              <a:buNone/>
            </a:pPr>
            <a:endParaRPr lang="es-ES" sz="1800" dirty="0"/>
          </a:p>
          <a:p>
            <a:endParaRPr lang="es-ES" sz="1800" dirty="0"/>
          </a:p>
        </p:txBody>
      </p:sp>
      <p:pic>
        <p:nvPicPr>
          <p:cNvPr id="10" name="Imagen 9">
            <a:extLst>
              <a:ext uri="{FF2B5EF4-FFF2-40B4-BE49-F238E27FC236}">
                <a16:creationId xmlns:a16="http://schemas.microsoft.com/office/drawing/2014/main" id="{CDB0F1BA-0CBF-4C7C-8128-9CCE7C9F50F7}"/>
              </a:ext>
            </a:extLst>
          </p:cNvPr>
          <p:cNvPicPr>
            <a:picLocks noChangeAspect="1"/>
          </p:cNvPicPr>
          <p:nvPr/>
        </p:nvPicPr>
        <p:blipFill rotWithShape="1">
          <a:blip r:embed="rId2"/>
          <a:srcRect l="870"/>
          <a:stretch/>
        </p:blipFill>
        <p:spPr>
          <a:xfrm>
            <a:off x="1420427" y="998527"/>
            <a:ext cx="8366063" cy="5189209"/>
          </a:xfrm>
          <a:prstGeom prst="rect">
            <a:avLst/>
          </a:prstGeom>
        </p:spPr>
      </p:pic>
    </p:spTree>
    <p:extLst>
      <p:ext uri="{BB962C8B-B14F-4D97-AF65-F5344CB8AC3E}">
        <p14:creationId xmlns:p14="http://schemas.microsoft.com/office/powerpoint/2010/main" val="211474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DOBLE HILO EN BORNERA</a:t>
            </a:r>
            <a:endParaRPr lang="es-CO" dirty="0"/>
          </a:p>
        </p:txBody>
      </p:sp>
      <p:pic>
        <p:nvPicPr>
          <p:cNvPr id="6" name="Imagen 5">
            <a:extLst>
              <a:ext uri="{FF2B5EF4-FFF2-40B4-BE49-F238E27FC236}">
                <a16:creationId xmlns:a16="http://schemas.microsoft.com/office/drawing/2014/main" id="{5893F8C5-FF3C-4F0F-B35C-D6FFE0279ED8}"/>
              </a:ext>
            </a:extLst>
          </p:cNvPr>
          <p:cNvPicPr>
            <a:picLocks noChangeAspect="1"/>
          </p:cNvPicPr>
          <p:nvPr/>
        </p:nvPicPr>
        <p:blipFill rotWithShape="1">
          <a:blip r:embed="rId2"/>
          <a:srcRect r="10515"/>
          <a:stretch/>
        </p:blipFill>
        <p:spPr>
          <a:xfrm>
            <a:off x="1293417" y="985837"/>
            <a:ext cx="9489260" cy="4886325"/>
          </a:xfrm>
          <a:prstGeom prst="rect">
            <a:avLst/>
          </a:prstGeom>
        </p:spPr>
      </p:pic>
      <p:grpSp>
        <p:nvGrpSpPr>
          <p:cNvPr id="5" name="Grupo 4">
            <a:extLst>
              <a:ext uri="{FF2B5EF4-FFF2-40B4-BE49-F238E27FC236}">
                <a16:creationId xmlns:a16="http://schemas.microsoft.com/office/drawing/2014/main" id="{CBB44037-31F5-426E-8FF7-56460F310AF8}"/>
              </a:ext>
            </a:extLst>
          </p:cNvPr>
          <p:cNvGrpSpPr/>
          <p:nvPr/>
        </p:nvGrpSpPr>
        <p:grpSpPr>
          <a:xfrm rot="16200000">
            <a:off x="-1689167" y="3113905"/>
            <a:ext cx="4841839" cy="630189"/>
            <a:chOff x="397949" y="-905084"/>
            <a:chExt cx="6083803" cy="630189"/>
          </a:xfrm>
          <a:solidFill>
            <a:schemeClr val="bg2">
              <a:lumMod val="75000"/>
            </a:schemeClr>
          </a:solidFill>
        </p:grpSpPr>
        <p:sp>
          <p:nvSpPr>
            <p:cNvPr id="7" name="Redondear rectángulo de esquina del mismo lado 15">
              <a:extLst>
                <a:ext uri="{FF2B5EF4-FFF2-40B4-BE49-F238E27FC236}">
                  <a16:creationId xmlns:a16="http://schemas.microsoft.com/office/drawing/2014/main" id="{3CC33513-6275-486F-9940-95C9BA15DDC2}"/>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D9BD1CAA-AC39-41B5-A373-B176C81C20C5}"/>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Tree>
    <p:extLst>
      <p:ext uri="{BB962C8B-B14F-4D97-AF65-F5344CB8AC3E}">
        <p14:creationId xmlns:p14="http://schemas.microsoft.com/office/powerpoint/2010/main" val="145829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DOBLE HILO EN BORNERA</a:t>
            </a:r>
            <a:endParaRPr lang="es-CO" dirty="0"/>
          </a:p>
        </p:txBody>
      </p:sp>
      <p:pic>
        <p:nvPicPr>
          <p:cNvPr id="7" name="Imagen 6">
            <a:extLst>
              <a:ext uri="{FF2B5EF4-FFF2-40B4-BE49-F238E27FC236}">
                <a16:creationId xmlns:a16="http://schemas.microsoft.com/office/drawing/2014/main" id="{B7702A68-1FE7-4DAE-92F3-047002D13DCB}"/>
              </a:ext>
            </a:extLst>
          </p:cNvPr>
          <p:cNvPicPr>
            <a:picLocks noChangeAspect="1"/>
          </p:cNvPicPr>
          <p:nvPr/>
        </p:nvPicPr>
        <p:blipFill rotWithShape="1">
          <a:blip r:embed="rId2"/>
          <a:srcRect r="14866"/>
          <a:stretch/>
        </p:blipFill>
        <p:spPr>
          <a:xfrm>
            <a:off x="1126910" y="1008081"/>
            <a:ext cx="8676177" cy="4975658"/>
          </a:xfrm>
          <a:prstGeom prst="rect">
            <a:avLst/>
          </a:prstGeom>
        </p:spPr>
      </p:pic>
      <p:grpSp>
        <p:nvGrpSpPr>
          <p:cNvPr id="5" name="Grupo 4">
            <a:extLst>
              <a:ext uri="{FF2B5EF4-FFF2-40B4-BE49-F238E27FC236}">
                <a16:creationId xmlns:a16="http://schemas.microsoft.com/office/drawing/2014/main" id="{32F15CCB-729E-4586-9A15-AFB4455CA18A}"/>
              </a:ext>
            </a:extLst>
          </p:cNvPr>
          <p:cNvGrpSpPr/>
          <p:nvPr/>
        </p:nvGrpSpPr>
        <p:grpSpPr>
          <a:xfrm rot="16200000">
            <a:off x="-1822793" y="3090333"/>
            <a:ext cx="4841838" cy="677333"/>
            <a:chOff x="403667" y="-921582"/>
            <a:chExt cx="6083803" cy="630189"/>
          </a:xfrm>
          <a:solidFill>
            <a:schemeClr val="accent4">
              <a:lumMod val="75000"/>
            </a:schemeClr>
          </a:solidFill>
        </p:grpSpPr>
        <p:sp>
          <p:nvSpPr>
            <p:cNvPr id="6" name="Redondear rectángulo de esquina del mismo lado 15">
              <a:extLst>
                <a:ext uri="{FF2B5EF4-FFF2-40B4-BE49-F238E27FC236}">
                  <a16:creationId xmlns:a16="http://schemas.microsoft.com/office/drawing/2014/main" id="{6E92A3F9-401E-4A6F-9709-7858F8CAAE1F}"/>
                </a:ext>
              </a:extLst>
            </p:cNvPr>
            <p:cNvSpPr/>
            <p:nvPr/>
          </p:nvSpPr>
          <p:spPr>
            <a:xfrm rot="5400000">
              <a:off x="3130474" y="-3648389"/>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8" name="Google Shape;158;p3">
              <a:extLst>
                <a:ext uri="{FF2B5EF4-FFF2-40B4-BE49-F238E27FC236}">
                  <a16:creationId xmlns:a16="http://schemas.microsoft.com/office/drawing/2014/main" id="{0E6B2114-DDB6-4936-95A3-2FF99B07C0DD}"/>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9" name="Marcador de contenido 2">
            <a:extLst>
              <a:ext uri="{FF2B5EF4-FFF2-40B4-BE49-F238E27FC236}">
                <a16:creationId xmlns:a16="http://schemas.microsoft.com/office/drawing/2014/main" id="{E3C8378A-63AC-497A-963E-7D715E8CCC0D}"/>
              </a:ext>
            </a:extLst>
          </p:cNvPr>
          <p:cNvSpPr txBox="1">
            <a:spLocks/>
          </p:cNvSpPr>
          <p:nvPr/>
        </p:nvSpPr>
        <p:spPr>
          <a:xfrm>
            <a:off x="9744364" y="2031947"/>
            <a:ext cx="2056782" cy="4124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Se estandariza el uso de un solo hilo por bornera en tableros de control.</a:t>
            </a:r>
          </a:p>
          <a:p>
            <a:r>
              <a:rPr lang="es-ES" sz="1800" dirty="0"/>
              <a:t>En las cajas de control de los equipos de patio se tendrá el mismo criterio, sin embargo este se irá concertando con los proveedores de los equipos.</a:t>
            </a:r>
          </a:p>
          <a:p>
            <a:pPr marL="0" indent="0">
              <a:buNone/>
            </a:pPr>
            <a:endParaRPr lang="es-ES" sz="1800" dirty="0"/>
          </a:p>
        </p:txBody>
      </p:sp>
    </p:spTree>
    <p:extLst>
      <p:ext uri="{BB962C8B-B14F-4D97-AF65-F5344CB8AC3E}">
        <p14:creationId xmlns:p14="http://schemas.microsoft.com/office/powerpoint/2010/main" val="1529581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POLARIDADES UAD</a:t>
            </a:r>
            <a:endParaRPr lang="es-CO" dirty="0"/>
          </a:p>
        </p:txBody>
      </p:sp>
      <p:sp>
        <p:nvSpPr>
          <p:cNvPr id="8" name="Marcador de contenido 2">
            <a:extLst>
              <a:ext uri="{FF2B5EF4-FFF2-40B4-BE49-F238E27FC236}">
                <a16:creationId xmlns:a16="http://schemas.microsoft.com/office/drawing/2014/main" id="{E82C2BD0-5E23-4D83-B2AC-2232F447A241}"/>
              </a:ext>
            </a:extLst>
          </p:cNvPr>
          <p:cNvSpPr txBox="1">
            <a:spLocks/>
          </p:cNvSpPr>
          <p:nvPr/>
        </p:nvSpPr>
        <p:spPr>
          <a:xfrm>
            <a:off x="9299448" y="1929771"/>
            <a:ext cx="2123717" cy="2578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Uso de la polaridad de 30V proporcionada por las tarjetas de la UAD para la señalización de posición de las entradas binarias.</a:t>
            </a:r>
          </a:p>
          <a:p>
            <a:r>
              <a:rPr lang="es-ES" sz="1800" dirty="0"/>
              <a:t>Uso de un multiconductor dedicado por cada polaridad.</a:t>
            </a:r>
          </a:p>
        </p:txBody>
      </p:sp>
      <p:pic>
        <p:nvPicPr>
          <p:cNvPr id="3" name="Imagen 2">
            <a:extLst>
              <a:ext uri="{FF2B5EF4-FFF2-40B4-BE49-F238E27FC236}">
                <a16:creationId xmlns:a16="http://schemas.microsoft.com/office/drawing/2014/main" id="{FCB28EA0-B3E9-4316-AF4A-CE2926B854C8}"/>
              </a:ext>
            </a:extLst>
          </p:cNvPr>
          <p:cNvPicPr>
            <a:picLocks noChangeAspect="1"/>
          </p:cNvPicPr>
          <p:nvPr/>
        </p:nvPicPr>
        <p:blipFill>
          <a:blip r:embed="rId2"/>
          <a:stretch>
            <a:fillRect/>
          </a:stretch>
        </p:blipFill>
        <p:spPr>
          <a:xfrm>
            <a:off x="975376" y="967813"/>
            <a:ext cx="8324072" cy="5104513"/>
          </a:xfrm>
          <a:prstGeom prst="rect">
            <a:avLst/>
          </a:prstGeom>
        </p:spPr>
      </p:pic>
    </p:spTree>
    <p:extLst>
      <p:ext uri="{BB962C8B-B14F-4D97-AF65-F5344CB8AC3E}">
        <p14:creationId xmlns:p14="http://schemas.microsoft.com/office/powerpoint/2010/main" val="1114764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POSICIONES UAD</a:t>
            </a:r>
            <a:endParaRPr lang="es-CO" dirty="0"/>
          </a:p>
        </p:txBody>
      </p:sp>
      <p:sp>
        <p:nvSpPr>
          <p:cNvPr id="8" name="Marcador de contenido 2">
            <a:extLst>
              <a:ext uri="{FF2B5EF4-FFF2-40B4-BE49-F238E27FC236}">
                <a16:creationId xmlns:a16="http://schemas.microsoft.com/office/drawing/2014/main" id="{E82C2BD0-5E23-4D83-B2AC-2232F447A241}"/>
              </a:ext>
            </a:extLst>
          </p:cNvPr>
          <p:cNvSpPr txBox="1">
            <a:spLocks/>
          </p:cNvSpPr>
          <p:nvPr/>
        </p:nvSpPr>
        <p:spPr>
          <a:xfrm>
            <a:off x="8078681" y="1862659"/>
            <a:ext cx="2734322" cy="2617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Todas las posiciones de las celdas en 13,2 kV y 44 kV se llevan a la celda de medida +KM o +HM y de ahí se llevan al tablero +CGCP por un solo multiconductor.</a:t>
            </a:r>
          </a:p>
        </p:txBody>
      </p:sp>
      <p:pic>
        <p:nvPicPr>
          <p:cNvPr id="3" name="Imagen 2">
            <a:extLst>
              <a:ext uri="{FF2B5EF4-FFF2-40B4-BE49-F238E27FC236}">
                <a16:creationId xmlns:a16="http://schemas.microsoft.com/office/drawing/2014/main" id="{A46D9E72-F736-4778-80CF-3EECFBBD1505}"/>
              </a:ext>
            </a:extLst>
          </p:cNvPr>
          <p:cNvPicPr>
            <a:picLocks noChangeAspect="1"/>
          </p:cNvPicPr>
          <p:nvPr/>
        </p:nvPicPr>
        <p:blipFill>
          <a:blip r:embed="rId2"/>
          <a:stretch>
            <a:fillRect/>
          </a:stretch>
        </p:blipFill>
        <p:spPr>
          <a:xfrm>
            <a:off x="1980655" y="1015067"/>
            <a:ext cx="5359711" cy="5401803"/>
          </a:xfrm>
          <a:prstGeom prst="rect">
            <a:avLst/>
          </a:prstGeom>
        </p:spPr>
      </p:pic>
    </p:spTree>
    <p:extLst>
      <p:ext uri="{BB962C8B-B14F-4D97-AF65-F5344CB8AC3E}">
        <p14:creationId xmlns:p14="http://schemas.microsoft.com/office/powerpoint/2010/main" val="4196969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POSICIONES  UAD</a:t>
            </a:r>
            <a:endParaRPr lang="es-CO" dirty="0"/>
          </a:p>
        </p:txBody>
      </p:sp>
      <p:pic>
        <p:nvPicPr>
          <p:cNvPr id="3" name="Imagen 2">
            <a:extLst>
              <a:ext uri="{FF2B5EF4-FFF2-40B4-BE49-F238E27FC236}">
                <a16:creationId xmlns:a16="http://schemas.microsoft.com/office/drawing/2014/main" id="{512A3CEB-0868-4A4F-8C56-1C688E044991}"/>
              </a:ext>
            </a:extLst>
          </p:cNvPr>
          <p:cNvPicPr>
            <a:picLocks noChangeAspect="1"/>
          </p:cNvPicPr>
          <p:nvPr/>
        </p:nvPicPr>
        <p:blipFill rotWithShape="1">
          <a:blip r:embed="rId2"/>
          <a:srcRect t="9637" r="8302" b="4182"/>
          <a:stretch/>
        </p:blipFill>
        <p:spPr>
          <a:xfrm>
            <a:off x="329655" y="1251751"/>
            <a:ext cx="7690434" cy="4429958"/>
          </a:xfrm>
          <a:prstGeom prst="rect">
            <a:avLst/>
          </a:prstGeom>
        </p:spPr>
      </p:pic>
      <p:sp>
        <p:nvSpPr>
          <p:cNvPr id="11" name="Marcador de contenido 2">
            <a:extLst>
              <a:ext uri="{FF2B5EF4-FFF2-40B4-BE49-F238E27FC236}">
                <a16:creationId xmlns:a16="http://schemas.microsoft.com/office/drawing/2014/main" id="{EC0E42DF-0E09-43CB-BA36-88D06B748599}"/>
              </a:ext>
            </a:extLst>
          </p:cNvPr>
          <p:cNvSpPr txBox="1">
            <a:spLocks/>
          </p:cNvSpPr>
          <p:nvPr/>
        </p:nvSpPr>
        <p:spPr>
          <a:xfrm>
            <a:off x="8237995" y="1774608"/>
            <a:ext cx="3196443" cy="4320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En el esquema se muestra a manera de ilustración el circuito de señalización de los interruptores para las </a:t>
            </a:r>
            <a:r>
              <a:rPr lang="es-CO" sz="1800" dirty="0" err="1"/>
              <a:t>UAD´s</a:t>
            </a:r>
            <a:r>
              <a:rPr lang="es-CO" sz="1800" dirty="0"/>
              <a:t> completo de forma aclaratoria de acuerdo con el  cambio de filosofía planteado en las laminas anteriores.</a:t>
            </a:r>
          </a:p>
          <a:p>
            <a:r>
              <a:rPr lang="es-CO" sz="1800" dirty="0"/>
              <a:t>La distribución de los 30 </a:t>
            </a:r>
            <a:r>
              <a:rPr lang="es-CO" sz="1800" dirty="0" err="1"/>
              <a:t>Vdc</a:t>
            </a:r>
            <a:r>
              <a:rPr lang="es-CO" sz="1800" dirty="0"/>
              <a:t> se debe hacer por cada tarjeta de entradas binaria que tenga la UAD</a:t>
            </a:r>
          </a:p>
          <a:p>
            <a:pPr marL="0" indent="0">
              <a:buNone/>
            </a:pPr>
            <a:endParaRPr lang="es-CO" sz="1800" dirty="0"/>
          </a:p>
        </p:txBody>
      </p:sp>
    </p:spTree>
    <p:extLst>
      <p:ext uri="{BB962C8B-B14F-4D97-AF65-F5344CB8AC3E}">
        <p14:creationId xmlns:p14="http://schemas.microsoft.com/office/powerpoint/2010/main" val="1938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MARCADO DE HILOS EN TABLEROS</a:t>
            </a:r>
            <a:endParaRPr lang="es-CO" dirty="0"/>
          </a:p>
        </p:txBody>
      </p:sp>
      <p:pic>
        <p:nvPicPr>
          <p:cNvPr id="1027" name="Imagen 3">
            <a:extLst>
              <a:ext uri="{FF2B5EF4-FFF2-40B4-BE49-F238E27FC236}">
                <a16:creationId xmlns:a16="http://schemas.microsoft.com/office/drawing/2014/main" id="{51096451-AC35-4389-AFFD-960FA3BDE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788" y="1008080"/>
            <a:ext cx="7025313" cy="331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upo 4">
            <a:extLst>
              <a:ext uri="{FF2B5EF4-FFF2-40B4-BE49-F238E27FC236}">
                <a16:creationId xmlns:a16="http://schemas.microsoft.com/office/drawing/2014/main" id="{3CF383C3-A1EA-4B91-89B1-E7A370F971AE}"/>
              </a:ext>
            </a:extLst>
          </p:cNvPr>
          <p:cNvGrpSpPr/>
          <p:nvPr/>
        </p:nvGrpSpPr>
        <p:grpSpPr>
          <a:xfrm rot="16200000">
            <a:off x="-1689167" y="3113905"/>
            <a:ext cx="4841839" cy="630189"/>
            <a:chOff x="397949" y="-905084"/>
            <a:chExt cx="6083803" cy="630189"/>
          </a:xfrm>
          <a:solidFill>
            <a:schemeClr val="bg2">
              <a:lumMod val="75000"/>
            </a:schemeClr>
          </a:solidFill>
        </p:grpSpPr>
        <p:sp>
          <p:nvSpPr>
            <p:cNvPr id="6" name="Redondear rectángulo de esquina del mismo lado 15">
              <a:extLst>
                <a:ext uri="{FF2B5EF4-FFF2-40B4-BE49-F238E27FC236}">
                  <a16:creationId xmlns:a16="http://schemas.microsoft.com/office/drawing/2014/main" id="{26A53090-4203-4BE5-A0C8-D5D54246E84D}"/>
                </a:ext>
              </a:extLst>
            </p:cNvPr>
            <p:cNvSpPr/>
            <p:nvPr/>
          </p:nvSpPr>
          <p:spPr>
            <a:xfrm rot="5400000">
              <a:off x="3124756" y="-3631891"/>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7" name="Google Shape;158;p3">
              <a:extLst>
                <a:ext uri="{FF2B5EF4-FFF2-40B4-BE49-F238E27FC236}">
                  <a16:creationId xmlns:a16="http://schemas.microsoft.com/office/drawing/2014/main" id="{E0E2CD1E-FE6B-4F0C-BB1B-B8F2D781B8EC}"/>
                </a:ext>
              </a:extLst>
            </p:cNvPr>
            <p:cNvSpPr txBox="1"/>
            <p:nvPr/>
          </p:nvSpPr>
          <p:spPr>
            <a:xfrm>
              <a:off x="514924" y="-807879"/>
              <a:ext cx="5861286" cy="408893"/>
            </a:xfrm>
            <a:prstGeom prst="rect">
              <a:avLst/>
            </a:prstGeom>
            <a:grpFill/>
            <a:ln>
              <a:noFill/>
            </a:ln>
          </p:spPr>
          <p:txBody>
            <a:bodyPr spcFirstLastPara="1" wrap="square" lIns="80985" tIns="40481" rIns="80985" bIns="40481" anchor="t" anchorCtr="0">
              <a:spAutoFit/>
            </a:bodyPr>
            <a:lstStyle/>
            <a:p>
              <a:pPr algn="ctr"/>
              <a:r>
                <a:rPr lang="es-CO" sz="2126" b="1" dirty="0">
                  <a:solidFill>
                    <a:schemeClr val="bg1"/>
                  </a:solidFill>
                  <a:latin typeface="Arial Rounded MT Bold" panose="020F0704030504030204" pitchFamily="34" charset="77"/>
                  <a:ea typeface="Calibri"/>
                  <a:cs typeface="Calibri"/>
                  <a:sym typeface="Century Gothic"/>
                </a:rPr>
                <a:t>ACTUALMENTE</a:t>
              </a:r>
              <a:endParaRPr sz="2126" dirty="0">
                <a:solidFill>
                  <a:schemeClr val="bg1"/>
                </a:solidFill>
                <a:latin typeface="Arial Rounded MT Bold" panose="020F0704030504030204" pitchFamily="34" charset="77"/>
                <a:ea typeface="Calibri"/>
                <a:cs typeface="Calibri"/>
                <a:sym typeface="Calibri"/>
              </a:endParaRPr>
            </a:p>
          </p:txBody>
        </p:sp>
      </p:grpSp>
      <p:sp>
        <p:nvSpPr>
          <p:cNvPr id="11" name="Marcador de contenido 2">
            <a:extLst>
              <a:ext uri="{FF2B5EF4-FFF2-40B4-BE49-F238E27FC236}">
                <a16:creationId xmlns:a16="http://schemas.microsoft.com/office/drawing/2014/main" id="{8DCF0D29-DD98-4CF9-B7D1-0F338C2E62E6}"/>
              </a:ext>
            </a:extLst>
          </p:cNvPr>
          <p:cNvSpPr txBox="1">
            <a:spLocks/>
          </p:cNvSpPr>
          <p:nvPr/>
        </p:nvSpPr>
        <p:spPr>
          <a:xfrm>
            <a:off x="1597981" y="4421080"/>
            <a:ext cx="10080157" cy="19845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800" dirty="0"/>
              <a:t>En la imagen se muestra que ha existido diferencia en la forma de realizar la marcación de los hilos de los multiconductores entre la ingeniería y lo construido. Para evitar que esto siga sucediendo y mantener el automatismo y las ventajas del software AutoCAD </a:t>
            </a:r>
            <a:r>
              <a:rPr lang="es-ES" sz="1800" dirty="0" err="1"/>
              <a:t>Electrical</a:t>
            </a:r>
            <a:r>
              <a:rPr lang="es-ES" sz="1800" dirty="0"/>
              <a:t> se implementarán las siguientes acciones:</a:t>
            </a:r>
          </a:p>
          <a:p>
            <a:r>
              <a:rPr lang="es-ES" sz="1800" dirty="0"/>
              <a:t>Marcación de hilos en multiconductores con marquillas termoencogibles con información origen/destino usando la numeración definida en los esquemáticos de la ingeniería.</a:t>
            </a:r>
          </a:p>
          <a:p>
            <a:r>
              <a:rPr lang="es-ES" sz="1800" dirty="0"/>
              <a:t>La implementación y adquisición de materiales y equipos será coordinada por el equipo de Montajes.</a:t>
            </a:r>
          </a:p>
        </p:txBody>
      </p:sp>
    </p:spTree>
    <p:extLst>
      <p:ext uri="{BB962C8B-B14F-4D97-AF65-F5344CB8AC3E}">
        <p14:creationId xmlns:p14="http://schemas.microsoft.com/office/powerpoint/2010/main" val="2013312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ES" dirty="0"/>
              <a:t>MARCADO DE HILOS EN TABLEROS</a:t>
            </a:r>
            <a:endParaRPr lang="es-CO" dirty="0"/>
          </a:p>
        </p:txBody>
      </p:sp>
      <p:pic>
        <p:nvPicPr>
          <p:cNvPr id="1026" name="Imagen 2">
            <a:extLst>
              <a:ext uri="{FF2B5EF4-FFF2-40B4-BE49-F238E27FC236}">
                <a16:creationId xmlns:a16="http://schemas.microsoft.com/office/drawing/2014/main" id="{5F3BB886-9279-4D86-B110-6D50FFC08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752" y="1096627"/>
            <a:ext cx="5200314" cy="50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upo 15">
            <a:extLst>
              <a:ext uri="{FF2B5EF4-FFF2-40B4-BE49-F238E27FC236}">
                <a16:creationId xmlns:a16="http://schemas.microsoft.com/office/drawing/2014/main" id="{4FF68499-F4EE-4BBA-862A-8B8C7B5AF4D6}"/>
              </a:ext>
            </a:extLst>
          </p:cNvPr>
          <p:cNvGrpSpPr/>
          <p:nvPr/>
        </p:nvGrpSpPr>
        <p:grpSpPr>
          <a:xfrm rot="16200000">
            <a:off x="-1822793" y="3090333"/>
            <a:ext cx="4841838" cy="677333"/>
            <a:chOff x="403667" y="-921582"/>
            <a:chExt cx="6083803" cy="630189"/>
          </a:xfrm>
          <a:solidFill>
            <a:schemeClr val="accent4">
              <a:lumMod val="75000"/>
            </a:schemeClr>
          </a:solidFill>
        </p:grpSpPr>
        <p:sp>
          <p:nvSpPr>
            <p:cNvPr id="17" name="Redondear rectángulo de esquina del mismo lado 15">
              <a:extLst>
                <a:ext uri="{FF2B5EF4-FFF2-40B4-BE49-F238E27FC236}">
                  <a16:creationId xmlns:a16="http://schemas.microsoft.com/office/drawing/2014/main" id="{E2F7A438-6A9B-4A32-A67D-CEA4EB503E17}"/>
                </a:ext>
              </a:extLst>
            </p:cNvPr>
            <p:cNvSpPr/>
            <p:nvPr/>
          </p:nvSpPr>
          <p:spPr>
            <a:xfrm rot="5400000">
              <a:off x="3130474" y="-3648389"/>
              <a:ext cx="630189" cy="6083803"/>
            </a:xfrm>
            <a:prstGeom prst="round2SameRect">
              <a:avLst>
                <a:gd name="adj1" fmla="val 3223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8" name="Google Shape;158;p3">
              <a:extLst>
                <a:ext uri="{FF2B5EF4-FFF2-40B4-BE49-F238E27FC236}">
                  <a16:creationId xmlns:a16="http://schemas.microsoft.com/office/drawing/2014/main" id="{415A8502-2424-4E5A-B927-B0E583983F2A}"/>
                </a:ext>
              </a:extLst>
            </p:cNvPr>
            <p:cNvSpPr txBox="1"/>
            <p:nvPr/>
          </p:nvSpPr>
          <p:spPr>
            <a:xfrm>
              <a:off x="514924" y="-799332"/>
              <a:ext cx="5861286" cy="391799"/>
            </a:xfrm>
            <a:prstGeom prst="rect">
              <a:avLst/>
            </a:prstGeom>
            <a:grpFill/>
            <a:ln>
              <a:noFill/>
            </a:ln>
          </p:spPr>
          <p:txBody>
            <a:bodyPr spcFirstLastPara="1" wrap="square" lIns="80985" tIns="40481" rIns="80985" bIns="40481" anchor="t" anchorCtr="0">
              <a:spAutoFit/>
            </a:bodyPr>
            <a:lstStyle/>
            <a:p>
              <a:pPr algn="ctr"/>
              <a:r>
                <a:rPr lang="es-ES" sz="2126" b="1" dirty="0">
                  <a:solidFill>
                    <a:schemeClr val="bg1"/>
                  </a:solidFill>
                  <a:latin typeface="Arial Rounded MT Bold" panose="020F0704030504030204" pitchFamily="34" charset="77"/>
                  <a:ea typeface="Calibri"/>
                  <a:cs typeface="Calibri"/>
                  <a:sym typeface="Century Gothic"/>
                </a:rPr>
                <a:t>AJUSTE A IMPLEMENTAR</a:t>
              </a:r>
              <a:endParaRPr sz="2126" dirty="0">
                <a:solidFill>
                  <a:schemeClr val="bg1"/>
                </a:solidFill>
                <a:latin typeface="Arial Rounded MT Bold" panose="020F0704030504030204" pitchFamily="34" charset="77"/>
                <a:ea typeface="Calibri"/>
                <a:cs typeface="Calibri"/>
                <a:sym typeface="Calibri"/>
              </a:endParaRPr>
            </a:p>
          </p:txBody>
        </p:sp>
      </p:grpSp>
      <p:sp>
        <p:nvSpPr>
          <p:cNvPr id="8" name="CuadroTexto 7">
            <a:extLst>
              <a:ext uri="{FF2B5EF4-FFF2-40B4-BE49-F238E27FC236}">
                <a16:creationId xmlns:a16="http://schemas.microsoft.com/office/drawing/2014/main" id="{356F6F53-114B-49E3-85F6-2752B8A27B01}"/>
              </a:ext>
            </a:extLst>
          </p:cNvPr>
          <p:cNvSpPr txBox="1"/>
          <p:nvPr/>
        </p:nvSpPr>
        <p:spPr>
          <a:xfrm>
            <a:off x="6399895" y="1008081"/>
            <a:ext cx="4546272" cy="1400383"/>
          </a:xfrm>
          <a:prstGeom prst="rect">
            <a:avLst/>
          </a:prstGeom>
          <a:noFill/>
        </p:spPr>
        <p:txBody>
          <a:bodyPr wrap="square">
            <a:spAutoFit/>
          </a:bodyPr>
          <a:lstStyle/>
          <a:p>
            <a:pPr marL="285750" indent="-285750">
              <a:buFont typeface="Arial" panose="020B0604020202020204" pitchFamily="34" charset="0"/>
              <a:buChar char="•"/>
            </a:pPr>
            <a:r>
              <a:rPr lang="es-ES" sz="1700" dirty="0">
                <a:solidFill>
                  <a:schemeClr val="bg1"/>
                </a:solidFill>
              </a:rPr>
              <a:t>Desde el Equipo Diseño S&amp;L se generará un archivo de marquillas cuyo formato y contenido será el requerido de acuerdo con los equipos que se usaran por la Dir. Montajes para dicho trabajo.</a:t>
            </a:r>
          </a:p>
        </p:txBody>
      </p:sp>
      <p:pic>
        <p:nvPicPr>
          <p:cNvPr id="9" name="Picture 5" descr="Terminal Pin VE7508 terminal europeo tipo terminal de tubo (50  unidades)|terminal connection|connecting pinterminal tube - AliExpress">
            <a:extLst>
              <a:ext uri="{FF2B5EF4-FFF2-40B4-BE49-F238E27FC236}">
                <a16:creationId xmlns:a16="http://schemas.microsoft.com/office/drawing/2014/main" id="{6A27B1B4-5D98-4155-AA42-FC0EE9389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720" y="4123585"/>
            <a:ext cx="2340925" cy="2340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Marcador de contenido 2">
            <a:extLst>
              <a:ext uri="{FF2B5EF4-FFF2-40B4-BE49-F238E27FC236}">
                <a16:creationId xmlns:a16="http://schemas.microsoft.com/office/drawing/2014/main" id="{E3103A7F-3D25-48F3-9973-23A1D863C085}"/>
              </a:ext>
            </a:extLst>
          </p:cNvPr>
          <p:cNvSpPr txBox="1">
            <a:spLocks/>
          </p:cNvSpPr>
          <p:nvPr/>
        </p:nvSpPr>
        <p:spPr>
          <a:xfrm>
            <a:off x="6368729" y="2766842"/>
            <a:ext cx="5563811" cy="1324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1" kern="1200">
                <a:solidFill>
                  <a:srgbClr val="7AD4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El uso de terminales en los hilos de los multiconductores queda a discreción de la Dir. Montajes y de USUL teniendo en cuenta que estos ayudan entre otras cosas a evitar que se caigan las marcaciones.</a:t>
            </a:r>
          </a:p>
        </p:txBody>
      </p:sp>
    </p:spTree>
    <p:extLst>
      <p:ext uri="{BB962C8B-B14F-4D97-AF65-F5344CB8AC3E}">
        <p14:creationId xmlns:p14="http://schemas.microsoft.com/office/powerpoint/2010/main" val="2300811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29A9CD9-A8C8-4698-95D0-7DC07DE61BB5}"/>
              </a:ext>
            </a:extLst>
          </p:cNvPr>
          <p:cNvSpPr>
            <a:spLocks noGrp="1"/>
          </p:cNvSpPr>
          <p:nvPr>
            <p:ph type="title"/>
          </p:nvPr>
        </p:nvSpPr>
        <p:spPr/>
        <p:txBody>
          <a:bodyPr/>
          <a:lstStyle/>
          <a:p>
            <a:r>
              <a:rPr lang="es-ES" dirty="0"/>
              <a:t>GRACIAS</a:t>
            </a:r>
            <a:endParaRPr lang="es-CO" dirty="0"/>
          </a:p>
        </p:txBody>
      </p:sp>
    </p:spTree>
    <p:extLst>
      <p:ext uri="{BB962C8B-B14F-4D97-AF65-F5344CB8AC3E}">
        <p14:creationId xmlns:p14="http://schemas.microsoft.com/office/powerpoint/2010/main" val="272467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6"/>
              <a:ext cx="6083804" cy="512640"/>
            </a:xfrm>
            <a:prstGeom prst="rect">
              <a:avLst/>
            </a:prstGeom>
            <a:noFill/>
            <a:ln>
              <a:noFill/>
            </a:ln>
          </p:spPr>
          <p:txBody>
            <a:bodyPr spcFirstLastPara="1" wrap="square" lIns="80985" tIns="40481" rIns="80985" bIns="40481" anchor="t" anchorCtr="0">
              <a:spAutoFit/>
            </a:bodyPr>
            <a:lstStyle/>
            <a:p>
              <a:pPr algn="ctr"/>
              <a:r>
                <a:rPr lang="es-CO" sz="2800" b="1" dirty="0">
                  <a:solidFill>
                    <a:schemeClr val="bg1"/>
                  </a:solidFill>
                  <a:latin typeface="Arial Rounded MT Bold" panose="020F0704030504030204" pitchFamily="34" charset="77"/>
                  <a:ea typeface="Calibri"/>
                  <a:cs typeface="Calibri"/>
                  <a:sym typeface="Century Gothic"/>
                </a:rPr>
                <a:t>Información del proyecto</a:t>
              </a:r>
              <a:endParaRPr lang="es-ES" sz="2800" b="1" dirty="0">
                <a:solidFill>
                  <a:schemeClr val="bg1"/>
                </a:solidFill>
                <a:latin typeface="Arial Rounded MT Bold" panose="020F0704030504030204" pitchFamily="34" charset="77"/>
                <a:ea typeface="Calibri"/>
                <a:cs typeface="Calibri"/>
                <a:sym typeface="Century Gothic"/>
              </a:endParaRPr>
            </a:p>
          </p:txBody>
        </p:sp>
      </p:gr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674892" y="1659101"/>
            <a:ext cx="9376566" cy="906546"/>
          </a:xfrm>
        </p:spPr>
        <p:txBody>
          <a:bodyPr>
            <a:normAutofit fontScale="62500" lnSpcReduction="20000"/>
          </a:bodyPr>
          <a:lstStyle/>
          <a:p>
            <a:r>
              <a:rPr lang="es-CO" dirty="0"/>
              <a:t>En la descripción del proyecto se debe diligenciar la información que se muestra a continuación y que permite el funcionamiento del rótulo y el índice de forma automática.</a:t>
            </a:r>
          </a:p>
          <a:p>
            <a:r>
              <a:rPr lang="es-CO" dirty="0"/>
              <a:t>En las imágenes siguientes se muestra como se ordenaron los datos: primero los datos del proyecto y al final el control de revisiones en orden ascendente.</a:t>
            </a:r>
          </a:p>
          <a:p>
            <a:endParaRPr lang="es-CO" dirty="0"/>
          </a:p>
        </p:txBody>
      </p:sp>
      <p:pic>
        <p:nvPicPr>
          <p:cNvPr id="3" name="Imagen 2">
            <a:extLst>
              <a:ext uri="{FF2B5EF4-FFF2-40B4-BE49-F238E27FC236}">
                <a16:creationId xmlns:a16="http://schemas.microsoft.com/office/drawing/2014/main" id="{0C741734-6A9B-4ECC-AEEF-38EF590A6A66}"/>
              </a:ext>
            </a:extLst>
          </p:cNvPr>
          <p:cNvPicPr>
            <a:picLocks noChangeAspect="1"/>
          </p:cNvPicPr>
          <p:nvPr/>
        </p:nvPicPr>
        <p:blipFill>
          <a:blip r:embed="rId2"/>
          <a:stretch>
            <a:fillRect/>
          </a:stretch>
        </p:blipFill>
        <p:spPr>
          <a:xfrm>
            <a:off x="1393794" y="2802412"/>
            <a:ext cx="4576161" cy="2774660"/>
          </a:xfrm>
          <a:prstGeom prst="rect">
            <a:avLst/>
          </a:prstGeom>
        </p:spPr>
      </p:pic>
      <p:pic>
        <p:nvPicPr>
          <p:cNvPr id="15" name="Imagen 14">
            <a:extLst>
              <a:ext uri="{FF2B5EF4-FFF2-40B4-BE49-F238E27FC236}">
                <a16:creationId xmlns:a16="http://schemas.microsoft.com/office/drawing/2014/main" id="{0AA84C12-7457-4717-A161-C176F0675487}"/>
              </a:ext>
            </a:extLst>
          </p:cNvPr>
          <p:cNvPicPr>
            <a:picLocks noChangeAspect="1"/>
          </p:cNvPicPr>
          <p:nvPr/>
        </p:nvPicPr>
        <p:blipFill>
          <a:blip r:embed="rId3"/>
          <a:stretch>
            <a:fillRect/>
          </a:stretch>
        </p:blipFill>
        <p:spPr>
          <a:xfrm>
            <a:off x="6363175" y="2802412"/>
            <a:ext cx="4557134" cy="2774660"/>
          </a:xfrm>
          <a:prstGeom prst="rect">
            <a:avLst/>
          </a:prstGeom>
        </p:spPr>
      </p:pic>
    </p:spTree>
    <p:extLst>
      <p:ext uri="{BB962C8B-B14F-4D97-AF65-F5344CB8AC3E}">
        <p14:creationId xmlns:p14="http://schemas.microsoft.com/office/powerpoint/2010/main" val="191309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a:xfrm>
            <a:off x="503902" y="333171"/>
            <a:ext cx="10326855" cy="502572"/>
          </a:xfrm>
        </p:spPr>
        <p:txBody>
          <a:bodyPr>
            <a:normAutofit fontScale="90000"/>
          </a:bodyPr>
          <a:lstStyle/>
          <a:p>
            <a:r>
              <a:rPr lang="es-ES" dirty="0"/>
              <a:t>RÓTULO DE TRABAJO PARA PROYECTO AUTOCAD ELECTRICAL</a:t>
            </a:r>
            <a:endParaRPr lang="es-CO" dirty="0"/>
          </a:p>
        </p:txBody>
      </p:sp>
      <p:grpSp>
        <p:nvGrpSpPr>
          <p:cNvPr id="8" name="Grupo 7">
            <a:extLst>
              <a:ext uri="{FF2B5EF4-FFF2-40B4-BE49-F238E27FC236}">
                <a16:creationId xmlns:a16="http://schemas.microsoft.com/office/drawing/2014/main" id="{B1A35BCA-0C1B-4987-B13B-11F955301D68}"/>
              </a:ext>
            </a:extLst>
          </p:cNvPr>
          <p:cNvGrpSpPr/>
          <p:nvPr/>
        </p:nvGrpSpPr>
        <p:grpSpPr>
          <a:xfrm rot="16200000">
            <a:off x="-1726175" y="3076901"/>
            <a:ext cx="4915854" cy="630189"/>
            <a:chOff x="397949" y="-905084"/>
            <a:chExt cx="6142291" cy="630189"/>
          </a:xfrm>
        </p:grpSpPr>
        <p:sp>
          <p:nvSpPr>
            <p:cNvPr id="9" name="Redondear rectángulo de esquina del mismo lado 15">
              <a:extLst>
                <a:ext uri="{FF2B5EF4-FFF2-40B4-BE49-F238E27FC236}">
                  <a16:creationId xmlns:a16="http://schemas.microsoft.com/office/drawing/2014/main" id="{E5E547AC-61AE-459E-8283-D2F239003638}"/>
                </a:ext>
              </a:extLst>
            </p:cNvPr>
            <p:cNvSpPr/>
            <p:nvPr/>
          </p:nvSpPr>
          <p:spPr>
            <a:xfrm rot="5400000">
              <a:off x="3124756" y="-3631891"/>
              <a:ext cx="630189" cy="6083803"/>
            </a:xfrm>
            <a:prstGeom prst="round2SameRect">
              <a:avLst>
                <a:gd name="adj1" fmla="val 32234"/>
                <a:gd name="adj2" fmla="val 0"/>
              </a:avLst>
            </a:prstGeom>
            <a:solidFill>
              <a:srgbClr val="009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40" dirty="0"/>
            </a:p>
          </p:txBody>
        </p:sp>
        <p:sp>
          <p:nvSpPr>
            <p:cNvPr id="10" name="Google Shape;158;p3">
              <a:extLst>
                <a:ext uri="{FF2B5EF4-FFF2-40B4-BE49-F238E27FC236}">
                  <a16:creationId xmlns:a16="http://schemas.microsoft.com/office/drawing/2014/main" id="{21282F51-5839-430B-974E-555902D027BF}"/>
                </a:ext>
              </a:extLst>
            </p:cNvPr>
            <p:cNvSpPr txBox="1"/>
            <p:nvPr/>
          </p:nvSpPr>
          <p:spPr>
            <a:xfrm>
              <a:off x="456436" y="-856876"/>
              <a:ext cx="6083804" cy="512640"/>
            </a:xfrm>
            <a:prstGeom prst="rect">
              <a:avLst/>
            </a:prstGeom>
            <a:noFill/>
            <a:ln>
              <a:noFill/>
            </a:ln>
          </p:spPr>
          <p:txBody>
            <a:bodyPr spcFirstLastPara="1" wrap="square" lIns="80985" tIns="40481" rIns="80985" bIns="40481" anchor="t" anchorCtr="0">
              <a:spAutoFit/>
            </a:bodyPr>
            <a:lstStyle/>
            <a:p>
              <a:pPr algn="ctr"/>
              <a:r>
                <a:rPr lang="es-CO" sz="2800" b="1" dirty="0">
                  <a:solidFill>
                    <a:schemeClr val="bg1"/>
                  </a:solidFill>
                  <a:latin typeface="Arial Rounded MT Bold" panose="020F0704030504030204" pitchFamily="34" charset="77"/>
                  <a:ea typeface="Calibri"/>
                  <a:cs typeface="Calibri"/>
                  <a:sym typeface="Century Gothic"/>
                </a:rPr>
                <a:t>Información del dibujo</a:t>
              </a:r>
              <a:endParaRPr lang="es-ES" sz="2800" b="1" dirty="0">
                <a:solidFill>
                  <a:schemeClr val="bg1"/>
                </a:solidFill>
                <a:latin typeface="Arial Rounded MT Bold" panose="020F0704030504030204" pitchFamily="34" charset="77"/>
                <a:ea typeface="Calibri"/>
                <a:cs typeface="Calibri"/>
                <a:sym typeface="Century Gothic"/>
              </a:endParaRPr>
            </a:p>
          </p:txBody>
        </p:sp>
      </p:grpSp>
      <p:sp>
        <p:nvSpPr>
          <p:cNvPr id="5" name="Marcador de contenido 4">
            <a:extLst>
              <a:ext uri="{FF2B5EF4-FFF2-40B4-BE49-F238E27FC236}">
                <a16:creationId xmlns:a16="http://schemas.microsoft.com/office/drawing/2014/main" id="{D5F7E149-4B2A-4D9D-8621-1ECAD485A913}"/>
              </a:ext>
            </a:extLst>
          </p:cNvPr>
          <p:cNvSpPr>
            <a:spLocks noGrp="1"/>
          </p:cNvSpPr>
          <p:nvPr>
            <p:ph idx="1"/>
          </p:nvPr>
        </p:nvSpPr>
        <p:spPr>
          <a:xfrm>
            <a:off x="1454191" y="1162974"/>
            <a:ext cx="9376566" cy="1917577"/>
          </a:xfrm>
        </p:spPr>
        <p:txBody>
          <a:bodyPr>
            <a:normAutofit fontScale="47500" lnSpcReduction="20000"/>
          </a:bodyPr>
          <a:lstStyle/>
          <a:p>
            <a:r>
              <a:rPr lang="es-CO" dirty="0"/>
              <a:t>Las propiedades del dibujo deben ser diligenciadas en cada hoja del paquete de planos. A la izquierda se ve un ejemplo para la hoja de la portada y a la derecha para las hojas del esquemático y disposiciones físicas.</a:t>
            </a:r>
          </a:p>
          <a:p>
            <a:r>
              <a:rPr lang="es-CO" dirty="0"/>
              <a:t>Se debe diligenciar la información pertinente acorde al proyecto y según el contenido del plano teniendo cuidado en completar detalladamente la información de la Instalation y la </a:t>
            </a:r>
            <a:r>
              <a:rPr lang="es-CO" dirty="0" err="1"/>
              <a:t>Location</a:t>
            </a:r>
            <a:r>
              <a:rPr lang="es-CO" dirty="0"/>
              <a:t> ya que es necesario para el correcto funcionamiento del AutoCAD Electrical y el EPM </a:t>
            </a:r>
            <a:r>
              <a:rPr lang="es-CO" dirty="0" err="1"/>
              <a:t>Design</a:t>
            </a:r>
            <a:r>
              <a:rPr lang="es-CO" dirty="0"/>
              <a:t> Box.</a:t>
            </a:r>
          </a:p>
          <a:p>
            <a:r>
              <a:rPr lang="es-CO" dirty="0"/>
              <a:t>En la sección Project Code se debe diligenciar el nombre del archivo y en Drawing se debe diligenciar en el caso de la portada el código del entregable según el listado de documentos y en el caso de los esquemáticos el nombre del plano del fabricante cuando aplique.</a:t>
            </a:r>
          </a:p>
          <a:p>
            <a:r>
              <a:rPr lang="es-CO" dirty="0"/>
              <a:t>Las descripciones 1, 2 y 3 deben ser diligenciadas según el contenido del plano y como mínimo debe estar diligenciada una descripción.</a:t>
            </a:r>
          </a:p>
        </p:txBody>
      </p:sp>
      <p:pic>
        <p:nvPicPr>
          <p:cNvPr id="6" name="Imagen 5">
            <a:extLst>
              <a:ext uri="{FF2B5EF4-FFF2-40B4-BE49-F238E27FC236}">
                <a16:creationId xmlns:a16="http://schemas.microsoft.com/office/drawing/2014/main" id="{25DDF9D5-2CCA-4589-91A5-2D35B02CD221}"/>
              </a:ext>
            </a:extLst>
          </p:cNvPr>
          <p:cNvPicPr>
            <a:picLocks noChangeAspect="1"/>
          </p:cNvPicPr>
          <p:nvPr/>
        </p:nvPicPr>
        <p:blipFill>
          <a:blip r:embed="rId2"/>
          <a:stretch>
            <a:fillRect/>
          </a:stretch>
        </p:blipFill>
        <p:spPr>
          <a:xfrm>
            <a:off x="7002186" y="2814455"/>
            <a:ext cx="3828571" cy="3710374"/>
          </a:xfrm>
          <a:prstGeom prst="rect">
            <a:avLst/>
          </a:prstGeom>
        </p:spPr>
      </p:pic>
      <p:pic>
        <p:nvPicPr>
          <p:cNvPr id="11" name="Imagen 10">
            <a:extLst>
              <a:ext uri="{FF2B5EF4-FFF2-40B4-BE49-F238E27FC236}">
                <a16:creationId xmlns:a16="http://schemas.microsoft.com/office/drawing/2014/main" id="{F080F89A-4F62-4A64-BFD0-1A9E41828C17}"/>
              </a:ext>
            </a:extLst>
          </p:cNvPr>
          <p:cNvPicPr>
            <a:picLocks noChangeAspect="1"/>
          </p:cNvPicPr>
          <p:nvPr/>
        </p:nvPicPr>
        <p:blipFill>
          <a:blip r:embed="rId3"/>
          <a:stretch>
            <a:fillRect/>
          </a:stretch>
        </p:blipFill>
        <p:spPr>
          <a:xfrm>
            <a:off x="2423604" y="2824045"/>
            <a:ext cx="3828571" cy="3700783"/>
          </a:xfrm>
          <a:prstGeom prst="rect">
            <a:avLst/>
          </a:prstGeom>
        </p:spPr>
      </p:pic>
    </p:spTree>
    <p:extLst>
      <p:ext uri="{BB962C8B-B14F-4D97-AF65-F5344CB8AC3E}">
        <p14:creationId xmlns:p14="http://schemas.microsoft.com/office/powerpoint/2010/main" val="109119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LAYERS C&amp;P y SAS</a:t>
            </a:r>
          </a:p>
        </p:txBody>
      </p:sp>
      <p:sp>
        <p:nvSpPr>
          <p:cNvPr id="5" name="Marcador de contenido 4">
            <a:extLst>
              <a:ext uri="{FF2B5EF4-FFF2-40B4-BE49-F238E27FC236}">
                <a16:creationId xmlns:a16="http://schemas.microsoft.com/office/drawing/2014/main" id="{66C5072A-AAE6-4750-9DC0-065751AD8C28}"/>
              </a:ext>
            </a:extLst>
          </p:cNvPr>
          <p:cNvSpPr>
            <a:spLocks noGrp="1"/>
          </p:cNvSpPr>
          <p:nvPr>
            <p:ph idx="1"/>
          </p:nvPr>
        </p:nvSpPr>
        <p:spPr>
          <a:xfrm>
            <a:off x="1269506" y="1602658"/>
            <a:ext cx="9781951" cy="4309870"/>
          </a:xfrm>
        </p:spPr>
        <p:txBody>
          <a:bodyPr>
            <a:normAutofit fontScale="55000" lnSpcReduction="20000"/>
          </a:bodyPr>
          <a:lstStyle/>
          <a:p>
            <a:r>
              <a:rPr lang="es-CO" sz="2800" dirty="0"/>
              <a:t>Se creó el archivo </a:t>
            </a:r>
            <a:r>
              <a:rPr lang="es-CO" sz="2800" dirty="0">
                <a:solidFill>
                  <a:srgbClr val="FFC000"/>
                </a:solidFill>
              </a:rPr>
              <a:t>Layers.las </a:t>
            </a:r>
            <a:r>
              <a:rPr lang="es-CO" sz="2800" dirty="0"/>
              <a:t>que contienen todas las capas estandarizadas con las que trabajaremos en adelante y las capas del estándar IEC, quedando las siguientes capas:</a:t>
            </a:r>
          </a:p>
          <a:p>
            <a:endParaRPr lang="es-CO" sz="2800" dirty="0"/>
          </a:p>
          <a:p>
            <a:pPr marL="0" indent="0">
              <a:buNone/>
            </a:pPr>
            <a:r>
              <a:rPr lang="es-CO" sz="2800" dirty="0"/>
              <a:t>- GY_16AWG</a:t>
            </a:r>
          </a:p>
          <a:p>
            <a:pPr marL="0" indent="0">
              <a:buNone/>
            </a:pPr>
            <a:r>
              <a:rPr lang="es-CO" sz="2800" dirty="0"/>
              <a:t>- WIRES</a:t>
            </a:r>
          </a:p>
          <a:p>
            <a:pPr marL="0" indent="0">
              <a:buNone/>
            </a:pPr>
            <a:r>
              <a:rPr lang="es-CO" sz="2800" dirty="0"/>
              <a:t>- WH_12AWG</a:t>
            </a:r>
          </a:p>
          <a:p>
            <a:pPr marL="0" indent="0">
              <a:buNone/>
            </a:pPr>
            <a:r>
              <a:rPr lang="es-CO" sz="2800" dirty="0"/>
              <a:t>- WH_10AWG</a:t>
            </a:r>
          </a:p>
          <a:p>
            <a:pPr marL="0" indent="0">
              <a:buNone/>
            </a:pPr>
            <a:r>
              <a:rPr lang="es-CO" sz="2800" dirty="0"/>
              <a:t>- GN_14 AWG</a:t>
            </a:r>
          </a:p>
          <a:p>
            <a:pPr marL="0" indent="0">
              <a:buNone/>
            </a:pPr>
            <a:r>
              <a:rPr lang="es-CO" sz="2800" dirty="0"/>
              <a:t>- PC</a:t>
            </a:r>
          </a:p>
          <a:p>
            <a:pPr marL="0" indent="0">
              <a:buNone/>
            </a:pPr>
            <a:r>
              <a:rPr lang="es-CO" sz="2800" dirty="0"/>
              <a:t>- PL</a:t>
            </a:r>
          </a:p>
          <a:p>
            <a:pPr marL="0" indent="0">
              <a:buNone/>
            </a:pPr>
            <a:r>
              <a:rPr lang="es-CO" sz="2800" dirty="0"/>
              <a:t>- CE_ETHERNET</a:t>
            </a:r>
          </a:p>
          <a:p>
            <a:pPr marL="0" indent="0">
              <a:buNone/>
            </a:pPr>
            <a:r>
              <a:rPr lang="es-CO" sz="2800" dirty="0"/>
              <a:t>- C_FIBRAOPTICA</a:t>
            </a:r>
          </a:p>
          <a:p>
            <a:pPr>
              <a:buFontTx/>
              <a:buChar char="-"/>
            </a:pPr>
            <a:endParaRPr lang="es-CO" sz="2800" dirty="0"/>
          </a:p>
          <a:p>
            <a:r>
              <a:rPr lang="es-CO" sz="2900" dirty="0"/>
              <a:t>Los layers también se encuentran en el archivo </a:t>
            </a:r>
            <a:r>
              <a:rPr lang="es-CO" sz="2900" dirty="0">
                <a:solidFill>
                  <a:srgbClr val="FFC000"/>
                </a:solidFill>
              </a:rPr>
              <a:t>Planos Estandarización-Layers.dwg </a:t>
            </a:r>
            <a:r>
              <a:rPr lang="es-CO" sz="2900" dirty="0"/>
              <a:t>desde el cual se pueden importar los Layers de cables.</a:t>
            </a:r>
          </a:p>
          <a:p>
            <a:endParaRPr lang="es-CO" sz="2800" dirty="0"/>
          </a:p>
          <a:p>
            <a:endParaRPr lang="es-CO" sz="1800" dirty="0">
              <a:solidFill>
                <a:srgbClr val="2F5496"/>
              </a:solidFill>
              <a:latin typeface="Arial" panose="020B0604020202020204" pitchFamily="34" charset="0"/>
            </a:endParaRPr>
          </a:p>
        </p:txBody>
      </p:sp>
    </p:spTree>
    <p:extLst>
      <p:ext uri="{BB962C8B-B14F-4D97-AF65-F5344CB8AC3E}">
        <p14:creationId xmlns:p14="http://schemas.microsoft.com/office/powerpoint/2010/main" val="296563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46A2302-991E-4157-9B6F-51D2A07447AC}"/>
              </a:ext>
            </a:extLst>
          </p:cNvPr>
          <p:cNvSpPr>
            <a:spLocks noGrp="1"/>
          </p:cNvSpPr>
          <p:nvPr>
            <p:ph type="title"/>
          </p:nvPr>
        </p:nvSpPr>
        <p:spPr/>
        <p:txBody>
          <a:bodyPr>
            <a:normAutofit/>
          </a:bodyPr>
          <a:lstStyle/>
          <a:p>
            <a:r>
              <a:rPr lang="es-CO" dirty="0"/>
              <a:t>LAYERS C&amp;P y SAS</a:t>
            </a:r>
          </a:p>
        </p:txBody>
      </p:sp>
      <p:sp>
        <p:nvSpPr>
          <p:cNvPr id="5" name="Marcador de contenido 4">
            <a:extLst>
              <a:ext uri="{FF2B5EF4-FFF2-40B4-BE49-F238E27FC236}">
                <a16:creationId xmlns:a16="http://schemas.microsoft.com/office/drawing/2014/main" id="{66C5072A-AAE6-4750-9DC0-065751AD8C28}"/>
              </a:ext>
            </a:extLst>
          </p:cNvPr>
          <p:cNvSpPr>
            <a:spLocks noGrp="1"/>
          </p:cNvSpPr>
          <p:nvPr>
            <p:ph idx="1"/>
          </p:nvPr>
        </p:nvSpPr>
        <p:spPr>
          <a:xfrm>
            <a:off x="1071716" y="1602660"/>
            <a:ext cx="9979742" cy="1948408"/>
          </a:xfrm>
        </p:spPr>
        <p:txBody>
          <a:bodyPr>
            <a:normAutofit fontScale="55000" lnSpcReduction="20000"/>
          </a:bodyPr>
          <a:lstStyle/>
          <a:p>
            <a:r>
              <a:rPr lang="es-CO" sz="2800" dirty="0"/>
              <a:t>Estos layers corresponden a los cables especificados en el contrato actual. El layer usado para el cableado de control será en adelante GR_16 AWG salvo necesidades puntuales de diseño donde se requiera  12 AWG ó 10 AWG.</a:t>
            </a:r>
          </a:p>
          <a:p>
            <a:r>
              <a:rPr lang="es-CO" sz="2800" dirty="0"/>
              <a:t>Se definieron colores para facilitar la identificación de los diferentes cables y puentes usados en el diseño.</a:t>
            </a:r>
          </a:p>
          <a:p>
            <a:r>
              <a:rPr lang="es-CO" sz="2800" dirty="0"/>
              <a:t>La ruta para su descarga es:</a:t>
            </a:r>
          </a:p>
          <a:p>
            <a:pPr marL="0" indent="0">
              <a:buNone/>
            </a:pPr>
            <a:endParaRPr lang="es-CO" sz="2800" dirty="0"/>
          </a:p>
          <a:p>
            <a:pPr marL="0" indent="0">
              <a:buNone/>
            </a:pPr>
            <a:r>
              <a:rPr lang="es-CO" sz="2000" dirty="0">
                <a:solidFill>
                  <a:srgbClr val="FFC000"/>
                </a:solidFill>
                <a:hlinkClick r:id="rId2">
                  <a:extLst>
                    <a:ext uri="{A12FA001-AC4F-418D-AE19-62706E023703}">
                      <ahyp:hlinkClr xmlns:ahyp="http://schemas.microsoft.com/office/drawing/2018/hyperlinkcolor" val="tx"/>
                    </a:ext>
                  </a:extLst>
                </a:hlinkClick>
              </a:rPr>
              <a:t>                03. Layers &amp; Cables</a:t>
            </a:r>
            <a:endParaRPr lang="es-CO" sz="2800" dirty="0">
              <a:solidFill>
                <a:srgbClr val="FFC000"/>
              </a:solidFill>
            </a:endParaRPr>
          </a:p>
          <a:p>
            <a:endParaRPr lang="es-CO" sz="2800" dirty="0"/>
          </a:p>
          <a:p>
            <a:endParaRPr lang="es-CO" sz="2800" dirty="0"/>
          </a:p>
          <a:p>
            <a:endParaRPr lang="es-CO" sz="2800" dirty="0"/>
          </a:p>
          <a:p>
            <a:endParaRPr lang="es-CO" sz="2800" dirty="0"/>
          </a:p>
          <a:p>
            <a:endParaRPr lang="es-CO" sz="2800" dirty="0"/>
          </a:p>
          <a:p>
            <a:endParaRPr lang="es-CO" sz="2800" dirty="0"/>
          </a:p>
          <a:p>
            <a:endParaRPr lang="es-CO" sz="1800" dirty="0">
              <a:solidFill>
                <a:srgbClr val="2F5496"/>
              </a:solidFill>
              <a:latin typeface="Arial" panose="020B0604020202020204" pitchFamily="34" charset="0"/>
            </a:endParaRPr>
          </a:p>
        </p:txBody>
      </p:sp>
      <p:pic>
        <p:nvPicPr>
          <p:cNvPr id="7" name="Imagen 8" descr="​icono de Carpeta">
            <a:extLst>
              <a:ext uri="{FF2B5EF4-FFF2-40B4-BE49-F238E27FC236}">
                <a16:creationId xmlns:a16="http://schemas.microsoft.com/office/drawing/2014/main" id="{5C19C571-D360-481B-B475-6ACF23CFF64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flipV="1">
            <a:off x="1080769" y="2576864"/>
            <a:ext cx="502572" cy="50257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938FE0D6-AA99-4021-B86D-BF5B033A83ED}"/>
              </a:ext>
            </a:extLst>
          </p:cNvPr>
          <p:cNvPicPr>
            <a:picLocks noChangeAspect="1"/>
          </p:cNvPicPr>
          <p:nvPr/>
        </p:nvPicPr>
        <p:blipFill>
          <a:blip r:embed="rId5"/>
          <a:stretch>
            <a:fillRect/>
          </a:stretch>
        </p:blipFill>
        <p:spPr>
          <a:xfrm>
            <a:off x="3790428" y="2734322"/>
            <a:ext cx="5255918" cy="3682421"/>
          </a:xfrm>
          <a:prstGeom prst="rect">
            <a:avLst/>
          </a:prstGeom>
        </p:spPr>
      </p:pic>
    </p:spTree>
    <p:extLst>
      <p:ext uri="{BB962C8B-B14F-4D97-AF65-F5344CB8AC3E}">
        <p14:creationId xmlns:p14="http://schemas.microsoft.com/office/powerpoint/2010/main" val="36748122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34B6F753C52164FB1D554AAB843CFC0" ma:contentTypeVersion="13" ma:contentTypeDescription="Crear nuevo documento." ma:contentTypeScope="" ma:versionID="4684bbde00ccabb4c0c6011dd6780dde">
  <xsd:schema xmlns:xsd="http://www.w3.org/2001/XMLSchema" xmlns:xs="http://www.w3.org/2001/XMLSchema" xmlns:p="http://schemas.microsoft.com/office/2006/metadata/properties" xmlns:ns3="da22d1dd-5ebb-4fec-87c6-eff43ee1d269" xmlns:ns4="ad235908-71e9-4a93-8573-0051611839c1" targetNamespace="http://schemas.microsoft.com/office/2006/metadata/properties" ma:root="true" ma:fieldsID="2e2def53749401072bac78c184619a27" ns3:_="" ns4:_="">
    <xsd:import namespace="da22d1dd-5ebb-4fec-87c6-eff43ee1d269"/>
    <xsd:import namespace="ad235908-71e9-4a93-8573-0051611839c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22d1dd-5ebb-4fec-87c6-eff43ee1d2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d235908-71e9-4a93-8573-0051611839c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1F649F-555D-4C99-A21F-D3CE994B42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22d1dd-5ebb-4fec-87c6-eff43ee1d269"/>
    <ds:schemaRef ds:uri="ad235908-71e9-4a93-8573-0051611839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2E1D4-E214-4146-B45A-E9927EFDE4F8}">
  <ds:schemaRefs>
    <ds:schemaRef ds:uri="http://schemas.microsoft.com/sharepoint/v3/contenttype/forms"/>
  </ds:schemaRefs>
</ds:datastoreItem>
</file>

<file path=customXml/itemProps3.xml><?xml version="1.0" encoding="utf-8"?>
<ds:datastoreItem xmlns:ds="http://schemas.openxmlformats.org/officeDocument/2006/customXml" ds:itemID="{6CE277D5-9160-47D3-B8B7-DC99D8FA8CC7}">
  <ds:schemaRefs>
    <ds:schemaRef ds:uri="ad235908-71e9-4a93-8573-0051611839c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a22d1dd-5ebb-4fec-87c6-eff43ee1d26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10312</TotalTime>
  <Words>4278</Words>
  <Application>Microsoft Office PowerPoint</Application>
  <PresentationFormat>Panorámica</PresentationFormat>
  <Paragraphs>461</Paragraphs>
  <Slides>59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59</vt:i4>
      </vt:variant>
    </vt:vector>
  </HeadingPairs>
  <TitlesOfParts>
    <vt:vector size="63" baseType="lpstr">
      <vt:lpstr>Arial</vt:lpstr>
      <vt:lpstr>Arial Rounded MT Bold</vt:lpstr>
      <vt:lpstr>Calibri</vt:lpstr>
      <vt:lpstr>Tema de Office</vt:lpstr>
      <vt:lpstr>ESTANDARIZACIÓN C&amp;P</vt:lpstr>
      <vt:lpstr>RÓTULO DE TRABAJO PARA PROYECTO AUTOCAD ELECTRICAL</vt:lpstr>
      <vt:lpstr>RÓTULO DE TRABAJO PARA PROYECTO AUTOCAD ELECTRICAL</vt:lpstr>
      <vt:lpstr>RÓTULO DE TRABAJO PARA PROYECTO AUTOCAD ELECTRICAL</vt:lpstr>
      <vt:lpstr>RÓTULO DE TRABAJO PARA PROYECTO AUTOCAD ELECTRICAL</vt:lpstr>
      <vt:lpstr>RÓTULO DE TRABAJO PARA PROYECTO AUTOCAD ELECTRICAL</vt:lpstr>
      <vt:lpstr>RÓTULO DE TRABAJO PARA PROYECTO AUTOCAD ELECTRICAL</vt:lpstr>
      <vt:lpstr>LAYERS C&amp;P y SAS</vt:lpstr>
      <vt:lpstr>LAYERS C&amp;P y SAS</vt:lpstr>
      <vt:lpstr>ARCHIVOS DE CONFIGURACIÓN</vt:lpstr>
      <vt:lpstr>TRABAJO CON MULTICONDUCTORES</vt:lpstr>
      <vt:lpstr>LIBRERÍA DE BLOQUES EPM</vt:lpstr>
      <vt:lpstr>LIBRERÍA DE BLOQUES EPM</vt:lpstr>
      <vt:lpstr>LIBRERÍA DE BLOQUES EPM</vt:lpstr>
      <vt:lpstr>PROYECTO BASE</vt:lpstr>
      <vt:lpstr>GENERACIÓN DE LISTAS DE ALAMBRADO, CONEXIONADO Y TENDIDO</vt:lpstr>
      <vt:lpstr>PUNTOS DE CONEXIÓN EN REFERENCIAS CRUZADAS</vt:lpstr>
      <vt:lpstr>INSTALACIÓN DEL PROGRAMA</vt:lpstr>
      <vt:lpstr>GENERACIÓN DE LISTAS DE ALAMBRADO</vt:lpstr>
      <vt:lpstr>GENERACIÓN DE LISTAS DE ALAMBRADO</vt:lpstr>
      <vt:lpstr>GENERACIÓN DE LISTAS DE ALAMBRADO</vt:lpstr>
      <vt:lpstr>GENERACIÓN DE LISTAS DE TENDIDO Y CONEXIONADO</vt:lpstr>
      <vt:lpstr>GENERACIÓN DE LISTAS DE TENDIDO Y CONEXIONADO</vt:lpstr>
      <vt:lpstr>GENERACIÓN DE LISTAS DE TENDIDO Y CONEXIONADO</vt:lpstr>
      <vt:lpstr>IMPRESIÓN PLANOS AUTOCAD ELECTRICAL</vt:lpstr>
      <vt:lpstr>IMPRESIÓN PLANOS AUTOCAD ELECTRICAL</vt:lpstr>
      <vt:lpstr>IMPRESIÓN PLANOS AUTOCAD ELECTRICAL</vt:lpstr>
      <vt:lpstr>IMPRESIÓN PLANOS AUTOCAD ELECTRICAL</vt:lpstr>
      <vt:lpstr>IMPRESIÓN PLANOS AUTOCAD ELECTRICAL</vt:lpstr>
      <vt:lpstr>INTEGRACIÓN CON PLANOS DE FABRICANTES</vt:lpstr>
      <vt:lpstr>PUENTES METÁLICOS Y DISTRIBUCIÓN DE BORNERAS</vt:lpstr>
      <vt:lpstr>PUENTES METÁLICOS Y DISTRIBUCIÓN DE BORNERAS</vt:lpstr>
      <vt:lpstr>PUENTES METÁLICOS Y DISTRIBUCIÓN DE BORNERAS</vt:lpstr>
      <vt:lpstr>CIRCUITO AC ILUMINACIÓN, CALEFACCIÓN Y TOMA</vt:lpstr>
      <vt:lpstr>CIRCUITO AC ILUMINACIÓN, CALEFACCIÓN Y TOMA</vt:lpstr>
      <vt:lpstr>TARJETAS RELÉS DE PROTECCIÓN BI-BO</vt:lpstr>
      <vt:lpstr>TARJETAS RELÉS DE PROTECCIÓN BI-BO</vt:lpstr>
      <vt:lpstr>DISPARO POR PROTECCIONES MECÁNICAS</vt:lpstr>
      <vt:lpstr>DISPARO POR PROTECCIONES MECÁNICAS</vt:lpstr>
      <vt:lpstr>DISPARO POR PROTECCIONES MECÁNICAS</vt:lpstr>
      <vt:lpstr>DISPARO POR PROTECCIONES MECÁNICAS</vt:lpstr>
      <vt:lpstr>DISPARO POR PROTECCIONES MECÁNICAS</vt:lpstr>
      <vt:lpstr>RELÉ DE DISPARO Y BLOQUEO 86</vt:lpstr>
      <vt:lpstr>RELÉ DE DISPARO Y BLOQUEO 86</vt:lpstr>
      <vt:lpstr>SUPERVISIÓN CIRCUITO DE DISPARO</vt:lpstr>
      <vt:lpstr>SUPERVISIÓN CIRCUITO DE DISPARO</vt:lpstr>
      <vt:lpstr>SUPERVISIÓN CIRCUITO DE DISPARO</vt:lpstr>
      <vt:lpstr>CORRIENTE AVR</vt:lpstr>
      <vt:lpstr>CORRIENTE AVR</vt:lpstr>
      <vt:lpstr>ENCLAVAMIENTO SECCIONADOR</vt:lpstr>
      <vt:lpstr>ENCLAVAMIENTO SECCIONADOR</vt:lpstr>
      <vt:lpstr>DOBLE HILO EN BORNERA</vt:lpstr>
      <vt:lpstr>DOBLE HILO EN BORNERA</vt:lpstr>
      <vt:lpstr>POLARIDADES UAD</vt:lpstr>
      <vt:lpstr>POSICIONES UAD</vt:lpstr>
      <vt:lpstr>POSICIONES  UAD</vt:lpstr>
      <vt:lpstr>MARCADO DE HILOS EN TABLEROS</vt:lpstr>
      <vt:lpstr>MARCADO DE HILOS EN TABLEROS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BLANCA LILIAM OSPINA FERNANDEZ</dc:creator>
  <cp:lastModifiedBy>RAFAEL DARIO HERNANDEZ BUSTAMANTE</cp:lastModifiedBy>
  <cp:revision>282</cp:revision>
  <dcterms:created xsi:type="dcterms:W3CDTF">2021-04-08T15:34:02Z</dcterms:created>
  <dcterms:modified xsi:type="dcterms:W3CDTF">2022-04-26T15:35:14Z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0x010100234B6F753C52164FB1D554AAB843CFC0</vt:lpwstr>
  </property>
  <property fmtid="{D5CDD505-2E9C-101B-9397-08002B2CF9AE}" pid="3" name="MSIP_Label_666bb131-2344-48ed-84db-fe1e84a9fae2_Enabled">
    <vt:lpwstr>true</vt:lpwstr>
  </property>
  <property fmtid="{D5CDD505-2E9C-101B-9397-08002B2CF9AE}" pid="4" name="MSIP_Label_666bb131-2344-48ed-84db-fe1e84a9fae2_SetDate">
    <vt:lpwstr>2021-06-30T19:48:33Z</vt:lpwstr>
  </property>
  <property fmtid="{D5CDD505-2E9C-101B-9397-08002B2CF9AE}" pid="5" name="MSIP_Label_666bb131-2344-48ed-84db-fe1e84a9fae2_Method">
    <vt:lpwstr>Standard</vt:lpwstr>
  </property>
  <property fmtid="{D5CDD505-2E9C-101B-9397-08002B2CF9AE}" pid="6" name="MSIP_Label_666bb131-2344-48ed-84db-fe1e84a9fae2_Name">
    <vt:lpwstr>666bb131-2344-48ed-84db-fe1e84a9fae2</vt:lpwstr>
  </property>
  <property fmtid="{D5CDD505-2E9C-101B-9397-08002B2CF9AE}" pid="7" name="MSIP_Label_666bb131-2344-48ed-84db-fe1e84a9fae2_SiteId">
    <vt:lpwstr>bf1ce8b5-5d39-4bc5-ad6e-07b3e4d7d67a</vt:lpwstr>
  </property>
  <property fmtid="{D5CDD505-2E9C-101B-9397-08002B2CF9AE}" pid="8" name="MSIP_Label_666bb131-2344-48ed-84db-fe1e84a9fae2_ActionId">
    <vt:lpwstr>e1ee481e-ad00-4721-8a6d-a6dc49a8db84</vt:lpwstr>
  </property>
  <property fmtid="{D5CDD505-2E9C-101B-9397-08002B2CF9AE}" pid="9" name="MSIP_Label_666bb131-2344-48ed-84db-fe1e84a9fae2_ContentBits">
    <vt:lpwstr>0</vt:lpwstr>
  </property>
</Properties>
</file>